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804" r:id="rId13"/>
    <p:sldMasterId id="2147483816" r:id="rId14"/>
  </p:sldMasterIdLst>
  <p:notesMasterIdLst>
    <p:notesMasterId r:id="rId48"/>
  </p:notesMasterIdLst>
  <p:handoutMasterIdLst>
    <p:handoutMasterId r:id="rId49"/>
  </p:handoutMasterIdLst>
  <p:sldIdLst>
    <p:sldId id="256" r:id="rId15"/>
    <p:sldId id="353" r:id="rId16"/>
    <p:sldId id="354" r:id="rId17"/>
    <p:sldId id="355" r:id="rId18"/>
    <p:sldId id="356" r:id="rId19"/>
    <p:sldId id="284" r:id="rId20"/>
    <p:sldId id="265" r:id="rId21"/>
    <p:sldId id="257" r:id="rId22"/>
    <p:sldId id="293" r:id="rId23"/>
    <p:sldId id="299" r:id="rId24"/>
    <p:sldId id="300" r:id="rId25"/>
    <p:sldId id="287" r:id="rId26"/>
    <p:sldId id="301" r:id="rId27"/>
    <p:sldId id="271" r:id="rId28"/>
    <p:sldId id="303" r:id="rId29"/>
    <p:sldId id="369" r:id="rId30"/>
    <p:sldId id="366" r:id="rId31"/>
    <p:sldId id="272" r:id="rId32"/>
    <p:sldId id="304" r:id="rId33"/>
    <p:sldId id="305" r:id="rId34"/>
    <p:sldId id="263" r:id="rId35"/>
    <p:sldId id="281" r:id="rId36"/>
    <p:sldId id="288" r:id="rId37"/>
    <p:sldId id="289" r:id="rId38"/>
    <p:sldId id="298" r:id="rId39"/>
    <p:sldId id="268" r:id="rId40"/>
    <p:sldId id="306" r:id="rId41"/>
    <p:sldId id="308" r:id="rId42"/>
    <p:sldId id="291" r:id="rId43"/>
    <p:sldId id="307" r:id="rId44"/>
    <p:sldId id="358" r:id="rId45"/>
    <p:sldId id="280" r:id="rId46"/>
    <p:sldId id="286" r:id="rId4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5pPr>
    <a:lvl6pPr marL="22860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6pPr>
    <a:lvl7pPr marL="27432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7pPr>
    <a:lvl8pPr marL="32004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8pPr>
    <a:lvl9pPr marL="3657600" algn="l" defTabSz="457200" rtl="0" eaLnBrk="1" latinLnBrk="0" hangingPunct="1">
      <a:defRPr sz="2800" kern="1200">
        <a:solidFill>
          <a:srgbClr val="FFFFFF"/>
        </a:solidFill>
        <a:latin typeface="Chalkboard" charset="0"/>
        <a:ea typeface="ヒラギノ明朝 ProN W3" charset="0"/>
        <a:cs typeface="ヒラギノ明朝 ProN W3" charset="0"/>
        <a:sym typeface="Chalkboard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0A5"/>
    <a:srgbClr val="F9FFE8"/>
    <a:srgbClr val="FF8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07" autoAdjust="0"/>
    <p:restoredTop sz="80088" autoAdjust="0"/>
  </p:normalViewPr>
  <p:slideViewPr>
    <p:cSldViewPr>
      <p:cViewPr>
        <p:scale>
          <a:sx n="81" d="100"/>
          <a:sy n="81" d="100"/>
        </p:scale>
        <p:origin x="-512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package" Target="../embeddings/Microsoft_Excel_Macro-Enabled_Worksheet1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400619885749575"/>
          <c:y val="0.0547711315091138"/>
          <c:w val="0.573889918171993"/>
          <c:h val="0.8877703049549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spPr>
            <a:blipFill dpi="0" rotWithShape="0">
              <a:blip xmlns:r="http://schemas.openxmlformats.org/officeDocument/2006/relationships" r:embed="rId1">
                <a:alphaModFix amt="95000"/>
              </a:blip>
              <a:srcRect/>
              <a:stretch>
                <a:fillRect/>
              </a:stretch>
            </a:blipFill>
            <a:ln w="18073">
              <a:noFill/>
            </a:ln>
          </c:spPr>
          <c:invertIfNegative val="0"/>
          <c:pictureOptions>
            <c:pictureFormat val="stretch"/>
          </c:pictureOptions>
          <c:dLbls>
            <c:numFmt formatCode="#,##0" sourceLinked="0"/>
            <c:txPr>
              <a:bodyPr/>
              <a:lstStyle/>
              <a:p>
                <a:pPr>
                  <a:defRPr sz="1200">
                    <a:solidFill>
                      <a:schemeClr val="accent5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Sheet1!$A$2:$A$7</c:f>
              <c:strCache>
                <c:ptCount val="6"/>
                <c:pt idx="0">
                  <c:v>C-Store, Compression</c:v>
                </c:pt>
                <c:pt idx="1">
                  <c:v>C-Store, No Compression</c:v>
                </c:pt>
                <c:pt idx="2">
                  <c:v>C-Store, Early Materialize</c:v>
                </c:pt>
                <c:pt idx="3">
                  <c:v>Rows</c:v>
                </c:pt>
                <c:pt idx="4">
                  <c:v>Rows, Vert. Part.</c:v>
                </c:pt>
                <c:pt idx="5">
                  <c:v>Rows, All Indexes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4.400000095367431</c:v>
                </c:pt>
                <c:pt idx="1">
                  <c:v>14.89999961853027</c:v>
                </c:pt>
                <c:pt idx="2">
                  <c:v>40.70000076293945</c:v>
                </c:pt>
                <c:pt idx="3">
                  <c:v>25.70000076293945</c:v>
                </c:pt>
                <c:pt idx="4">
                  <c:v>79.9000015258789</c:v>
                </c:pt>
                <c:pt idx="5">
                  <c:v>221.1999969482422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5"/>
        <c:axId val="-2114505256"/>
        <c:axId val="-2114492008"/>
      </c:barChart>
      <c:catAx>
        <c:axId val="-21145052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036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FFFFFF"/>
                </a:solidFill>
                <a:latin typeface="+mn-lt"/>
                <a:ea typeface="Chalkboard"/>
                <a:cs typeface="Chalkboard"/>
              </a:defRPr>
            </a:pPr>
            <a:endParaRPr lang="en-US"/>
          </a:p>
        </c:txPr>
        <c:crossAx val="-21144920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4492008"/>
        <c:scaling>
          <c:orientation val="minMax"/>
        </c:scaling>
        <c:delete val="1"/>
        <c:axPos val="t"/>
        <c:numFmt formatCode="#,##0" sourceLinked="0"/>
        <c:majorTickMark val="none"/>
        <c:minorTickMark val="none"/>
        <c:tickLblPos val="high"/>
        <c:crossAx val="-2114505256"/>
        <c:crosses val="autoZero"/>
        <c:crossBetween val="between"/>
        <c:majorUnit val="62.5"/>
      </c:valAx>
      <c:spPr>
        <a:noFill/>
        <a:ln w="18073">
          <a:noFill/>
        </a:ln>
      </c:spPr>
    </c:plotArea>
    <c:plotVisOnly val="1"/>
    <c:dispBlanksAs val="gap"/>
    <c:showDLblsOverMax val="0"/>
  </c:chart>
  <c:spPr>
    <a:solidFill>
      <a:srgbClr val="404040"/>
    </a:solidFill>
    <a:ln>
      <a:noFill/>
    </a:ln>
  </c:spPr>
  <c:txPr>
    <a:bodyPr/>
    <a:lstStyle/>
    <a:p>
      <a:pPr>
        <a:defRPr sz="1138" b="0" i="0" u="none" strike="noStrike" baseline="0">
          <a:solidFill>
            <a:srgbClr val="000000"/>
          </a:solidFill>
          <a:latin typeface="Chalkboard"/>
          <a:ea typeface="Chalkboard"/>
          <a:cs typeface="Chalkboard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40C02-7BD8-6D4A-839D-D2326451E650}" type="datetimeFigureOut">
              <a:rPr lang="en-US" smtClean="0"/>
              <a:t>10/1/13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3FCC8-14B1-6844-996C-3F914FA0E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03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6858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9B7ED4A-EE92-C543-BA1A-3F4E1BA7916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7724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accent5"/>
                </a:solidFill>
                <a:latin typeface="Arial"/>
                <a:ea typeface="ＭＳ Ｐゴシック" charset="0"/>
                <a:cs typeface="Chalkboard Bold" charset="0"/>
                <a:sym typeface="Chalkboard Bold" charset="0"/>
              </a:rPr>
              <a:t>Row store partitions on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7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Writes performance</a:t>
            </a:r>
            <a:r>
              <a:rPr lang="en-US" baseline="0" dirty="0" smtClean="0"/>
              <a:t> was a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46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Should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be at 30 minutes here.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49B7ED4A-EE92-C543-BA1A-3F4E1BA7916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58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note that won’t work well if reading a single</a:t>
            </a:r>
            <a:r>
              <a:rPr lang="en-US" baseline="0" dirty="0" smtClean="0"/>
              <a:t> record, or updating – explain why -- retitle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87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Reorg</a:t>
            </a:r>
            <a:r>
              <a:rPr lang="en-US" baseline="0" dirty="0" smtClean="0"/>
              <a:t> – other features first? Or skip some?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3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 picture/hippie joke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0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Reread</a:t>
            </a:r>
            <a:r>
              <a:rPr lang="en-US" baseline="0" dirty="0" smtClean="0"/>
              <a:t> IQ papers on bitmap indexes and index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4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As mentioned in the previous slide, another way you can minimize disk I/O is through aggressive compression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Vertica makes use of the following compression techniques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RLE, LZ, Block Delta Values, Common Delta Value, Block Dictionary, and ? (chuck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By doing aggressive compression, Vertica: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Increases performance, by reducing disk I/O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Reduces storage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You can store more in less space, less physical data on disk means less reads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Offloads the work from disk to CPU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The advantage of offloading to CPU is it is better at multiprocessing; it is easy to have several users on the same CPU. With disk, it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much harder, the head on a disk can only read one section at a time. CPU allows for more concurrency.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CPU scales out much easier.  You get a better bang for the buck.  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Not all encodings are necessarily CPU intensive; both RLE and Block Dictionary often require less CPU because Vertica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operators are built to process data natively in those formats; they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have to be decoded before being computed or retrieved.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Data only uncompresses when results are sent (vs. other DBs have to uncompress at query time which slows it down)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Database Designer makes choosing the right compression types easy since it recommends the best projections to use based on your sample queries (more on that in number 5).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Typically in a row store with indexing, padding, MVs etc they end up storing 5x more than the actual data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Possible questions: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How does this compare to row stores?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Row stores only really use LV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How does this differ from Sybase IQ?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Sybase IQ only uses bitmap compressions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ＭＳ Ｐゴシック" charset="0"/>
                <a:ea typeface="ヒラギノ角ゴ ProN W3" charset="0"/>
                <a:cs typeface="ヒラギノ角ゴ ProN W3" charset="0"/>
                <a:sym typeface="ＭＳ Ｐゴシック" charset="0"/>
              </a:rPr>
              <a:t/>
            </a:r>
            <a:br>
              <a:rPr lang="en-US">
                <a:solidFill>
                  <a:srgbClr val="000000"/>
                </a:solidFill>
                <a:latin typeface="ＭＳ Ｐゴシック" charset="0"/>
                <a:ea typeface="ヒラギノ角ゴ ProN W3" charset="0"/>
                <a:cs typeface="ヒラギノ角ゴ ProN W3" charset="0"/>
                <a:sym typeface="ＭＳ Ｐゴシック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Definitions of Compression types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RLE – instead of storing every instance of a value (state) instead we store one instance and the number of times it is repeated (basically eliminates columns)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LZ – Zipping.  Used for data that isn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well organized (comments fields etc)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Delta Value – when you have unique numberic data that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related (phone number) – instead of storing all 10 digits, you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ll store the lowest level and then the difference between the next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Block Dictionary -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redesigning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7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We need a new slide that discusses high availability.  (Possibly add in a diagram in Vertica tech whitepaper that has a good picture of HA).</a:t>
            </a:r>
          </a:p>
          <a:p>
            <a:pPr marL="39688">
              <a:spcBef>
                <a:spcPts val="413"/>
              </a:spcBef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Physical schema design duplicates columns on various machines so if one machine goes down you still have a copy.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With traditional systems, you usually have to have two identical systems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No benefit to having two systems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Only use second system on the slim chance that the first goes down.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Wouldn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it be better if both systems had the same data, but both were optimized for different query workloads?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Vertica makes use of both systems through node clustering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rope it all into one system, 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provide High Availability and the k-safety you need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k is a measure of the meantime to failure, meantime to recovery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can do this without dulling computing, because the columns are compressed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can duplicate columns while still saving space and maintaining k-safe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Redundancy – will get restored by querying the nodes that were running for what happened.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Replication – a DB feature used to replicate a transaction in another DB in order to keep the data in 2 places (use ETL, golden gate etc)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Mirroring (disk)  - for redundancy (HW solution).  We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need that extra cost (all machines do stufff)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01815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33945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07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81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01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25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43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65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820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9007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930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803400"/>
            <a:ext cx="1841500" cy="2882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803400"/>
            <a:ext cx="5372100" cy="288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22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0123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11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12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792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0" y="2070100"/>
            <a:ext cx="13779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7050" y="2070100"/>
            <a:ext cx="13779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80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46899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03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23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090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3739121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02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97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4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95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4955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749300"/>
            <a:ext cx="360680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9300"/>
            <a:ext cx="360680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98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7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9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8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527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97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091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4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3406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34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00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426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1470025"/>
          </a:xfrm>
        </p:spPr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tima-Medium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30945A40-F2FE-E04D-9607-F4F250185A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  <a:lvl2pPr>
              <a:defRPr>
                <a:latin typeface="Optima-Medium" pitchFamily="34" charset="0"/>
              </a:defRPr>
            </a:lvl2pPr>
            <a:lvl3pPr>
              <a:defRPr>
                <a:latin typeface="Optima-Medium" pitchFamily="34" charset="0"/>
              </a:defRPr>
            </a:lvl3pPr>
            <a:lvl4pPr>
              <a:defRPr>
                <a:latin typeface="Optima-Medium" pitchFamily="34" charset="0"/>
              </a:defRPr>
            </a:lvl4pPr>
            <a:lvl5pPr>
              <a:defRPr>
                <a:latin typeface="Optima-Medium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A26741C0-9C62-1A40-8411-1EFBB8BB75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0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57689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FFF4756D-9F1E-CF4C-AF1B-FF8B48BE427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E89788E6-5CA9-564C-8B8E-11DC619764C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04B45-7013-0A4A-AC06-BE2500B08B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7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tima-Medium" pitchFamily="34" charset="0"/>
              </a:defRPr>
            </a:lvl1pPr>
          </a:lstStyle>
          <a:p>
            <a:pPr>
              <a:defRPr/>
            </a:pPr>
            <a:fld id="{ED3E933A-E30F-D648-895D-8DD2DB3EEA9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03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51E98-0352-DE4C-A68B-C849663E0E37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4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27832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15D8A-35A3-7E49-8F6C-CC65B6851DA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7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FF336-BDAE-3A43-9E1D-A01550474F0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85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sz="1800">
              <a:solidFill>
                <a:prstClr val="white"/>
              </a:solidFill>
              <a:latin typeface="Optima-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3FE27-6D9B-F14F-97E4-01D59A8EF7D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7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E939-02D6-054B-B2C4-931DFB6B85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8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1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4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7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8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7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7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0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60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27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9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0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96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479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3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05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98523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38452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2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93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35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1pPr>
            <a:lvl2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2pPr>
            <a:lvl3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3pPr>
            <a:lvl4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4pPr>
            <a:lvl5pPr marL="342900" indent="-342900">
              <a:buFont typeface="Wingdings" charset="2"/>
              <a:buChar char="u"/>
              <a:defRPr>
                <a:solidFill>
                  <a:srgbClr val="262626"/>
                </a:solidFill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23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4776117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51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99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089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744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576019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77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48111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94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876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8768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92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2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78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912996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40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7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41650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3657600"/>
            <a:ext cx="3606800" cy="102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657600"/>
            <a:ext cx="3606800" cy="1028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4618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454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502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84892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6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0"/>
            <a:ext cx="2057400" cy="4525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19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48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0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7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982729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0" y="3479800"/>
            <a:ext cx="2044700" cy="214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6200" y="3479800"/>
            <a:ext cx="2044700" cy="214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14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1225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6151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54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4574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7189897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9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0450" y="1257300"/>
            <a:ext cx="1060450" cy="436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00" y="1257300"/>
            <a:ext cx="3028950" cy="436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359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44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676186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67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18598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12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359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795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1796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643784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19196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9737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81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42615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063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316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63572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15498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63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60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40184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053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3955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rgbClr val="595959"/>
          </a:solidFill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6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4509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66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2739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562006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10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250" y="2070100"/>
            <a:ext cx="172085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77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2999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4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285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135109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329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9933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0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000380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88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9294746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2070100"/>
            <a:ext cx="3606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0100"/>
            <a:ext cx="36068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71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56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2200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8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817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1698517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4015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52400"/>
            <a:ext cx="1841500" cy="5956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52400"/>
            <a:ext cx="5372100" cy="5956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47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3657600"/>
            <a:ext cx="73660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text styles</a:t>
            </a:r>
          </a:p>
          <a:p>
            <a:pPr lvl="1"/>
            <a:r>
              <a:rPr lang="en-US">
                <a:sym typeface="Arial Bold" charset="0"/>
              </a:rPr>
              <a:t>Second level</a:t>
            </a:r>
          </a:p>
          <a:p>
            <a:pPr lvl="2"/>
            <a:r>
              <a:rPr lang="en-US">
                <a:sym typeface="Arial Bold" charset="0"/>
              </a:rPr>
              <a:t>Third level</a:t>
            </a:r>
          </a:p>
          <a:p>
            <a:pPr lvl="3"/>
            <a:r>
              <a:rPr lang="en-US">
                <a:sym typeface="Arial Bold" charset="0"/>
              </a:rPr>
              <a:t>Fourth level</a:t>
            </a:r>
          </a:p>
          <a:p>
            <a:pPr lvl="4"/>
            <a:r>
              <a:rPr lang="en-US">
                <a:sym typeface="Arial Bold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803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 b="1">
          <a:solidFill>
            <a:srgbClr val="3D44FF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35941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6700" y="2070100"/>
            <a:ext cx="29083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749300"/>
            <a:ext cx="7366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572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890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5081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526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4098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670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242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814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38625" indent="-339725" algn="l" rtl="0" fontAlgn="base">
        <a:spcBef>
          <a:spcPts val="4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Optima-Thin" pitchFamily="2" charset="0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E80D9B7D-9F2B-C04F-AD10-09A56CE5EE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2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 baseline="0">
          <a:solidFill>
            <a:schemeClr val="bg1"/>
          </a:solidFill>
          <a:latin typeface="Optima-Thin" pitchFamily="2" charset="0"/>
          <a:ea typeface="ＭＳ Ｐゴシック" charset="-128"/>
          <a:cs typeface="Optima-Thin" pitchFamily="2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37609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Optima-Medium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u="none" kern="1200">
          <a:solidFill>
            <a:schemeClr val="tx1"/>
          </a:solidFill>
          <a:latin typeface="Optima-Medium" pitchFamily="34" charset="0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10/1/13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32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fld id="{E9245D88-065D-C341-AD5A-AEA93A4F0DD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5181600"/>
            <a:ext cx="73660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5400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9100" y="3479800"/>
            <a:ext cx="4241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9100" y="1257300"/>
            <a:ext cx="4241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95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127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5462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1990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24479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2905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62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8195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76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j-lt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95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1pPr>
      <a:lvl2pPr marL="1127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2pPr>
      <a:lvl3pPr marL="15462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3pPr>
      <a:lvl4pPr marL="1990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4pPr>
      <a:lvl5pPr marL="24479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5pPr>
      <a:lvl6pPr marL="29051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623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8195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76725" indent="-339725" algn="l" rtl="0" fontAlgn="base">
        <a:spcBef>
          <a:spcPts val="21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35941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52400"/>
            <a:ext cx="73660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2070100"/>
            <a:ext cx="7366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Chalkboard" charset="0"/>
              </a:rPr>
              <a:t>Click to edit Master text styles</a:t>
            </a:r>
          </a:p>
          <a:p>
            <a:pPr lvl="1"/>
            <a:r>
              <a:rPr lang="en-US" dirty="0">
                <a:sym typeface="Chalkboard" charset="0"/>
              </a:rPr>
              <a:t>Second level</a:t>
            </a:r>
          </a:p>
          <a:p>
            <a:pPr lvl="2"/>
            <a:r>
              <a:rPr lang="en-US" dirty="0">
                <a:sym typeface="Chalkboard" charset="0"/>
              </a:rPr>
              <a:t>Third level</a:t>
            </a:r>
          </a:p>
          <a:p>
            <a:pPr lvl="3"/>
            <a:r>
              <a:rPr lang="en-US" dirty="0">
                <a:sym typeface="Chalkboard" charset="0"/>
              </a:rPr>
              <a:t>Fourth level</a:t>
            </a:r>
          </a:p>
          <a:p>
            <a:pPr lvl="4"/>
            <a:r>
              <a:rPr lang="en-US" dirty="0">
                <a:sym typeface="Chalkboard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Arial"/>
          <a:ea typeface="+mj-ea"/>
          <a:cs typeface="+mj-cs"/>
          <a:sym typeface="Chalkboard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Chalkboard" charset="0"/>
          <a:ea typeface="ヒラギノ明朝 ProN W3" charset="0"/>
          <a:cs typeface="ヒラギノ明朝 ProN W3" charset="0"/>
          <a:sym typeface="Chalkboard" charset="0"/>
        </a:defRPr>
      </a:lvl9pPr>
    </p:titleStyle>
    <p:bodyStyle>
      <a:lvl1pPr marL="635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1pPr>
      <a:lvl2pPr marL="1066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2pPr>
      <a:lvl3pPr marL="14859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3pPr>
      <a:lvl4pPr marL="1930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4pPr>
      <a:lvl5pPr marL="23876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Arial"/>
          <a:ea typeface="+mn-ea"/>
          <a:cs typeface="+mn-cs"/>
          <a:sym typeface="Chalkboard" charset="0"/>
        </a:defRPr>
      </a:lvl5pPr>
      <a:lvl6pPr marL="28448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6pPr>
      <a:lvl7pPr marL="33020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7pPr>
      <a:lvl8pPr marL="37592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8pPr>
      <a:lvl9pPr marL="4216400" indent="-317500" algn="l" rtl="0" fontAlgn="base">
        <a:spcBef>
          <a:spcPts val="2300"/>
        </a:spcBef>
        <a:spcAft>
          <a:spcPct val="0"/>
        </a:spcAft>
        <a:buSzPct val="6600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halkboar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.jpeg"/><Relationship Id="rId5" Type="http://schemas.openxmlformats.org/officeDocument/2006/relationships/image" Target="../media/image1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.jpeg"/><Relationship Id="rId5" Type="http://schemas.openxmlformats.org/officeDocument/2006/relationships/image" Target="../media/image13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chart" Target="../charts/chart1.xml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hyperlink" Target="http:db.csail.mit.edu/cstore" TargetMode="External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jpeg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jpeg"/><Relationship Id="rId5" Type="http://schemas.openxmlformats.org/officeDocument/2006/relationships/image" Target="../media/image12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676400" y="4114800"/>
            <a:ext cx="57531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rgbClr val="0D0D0D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Sam Madden</a:t>
            </a: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2400" b="1" dirty="0">
              <a:solidFill>
                <a:srgbClr val="0D0D0D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81200"/>
            <a:ext cx="7366000" cy="1778000"/>
          </a:xfrm>
          <a:ln/>
        </p:spPr>
        <p:txBody>
          <a:bodyPr/>
          <a:lstStyle/>
          <a:p>
            <a:r>
              <a:rPr lang="en-US" sz="3600" dirty="0" smtClean="0">
                <a:solidFill>
                  <a:srgbClr val="333399"/>
                </a:solidFill>
              </a:rPr>
              <a:t>6885 Lecture 8</a:t>
            </a:r>
            <a:br>
              <a:rPr lang="en-US" sz="3600" dirty="0" smtClean="0">
                <a:solidFill>
                  <a:srgbClr val="333399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Column Oriented Databases</a:t>
            </a:r>
            <a:endParaRPr lang="en-US" sz="3600" dirty="0">
              <a:solidFill>
                <a:srgbClr val="333399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91200"/>
            <a:ext cx="1294212" cy="9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447"/>
    </mc:Choice>
    <mc:Fallback xmlns="">
      <p:transition xmlns:p14="http://schemas.microsoft.com/office/powerpoint/2010/main" advTm="214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2C0C5-2033-EB4E-AD47-2F264506EB10}" type="slidenum">
              <a:rPr lang="en-US"/>
              <a:pPr/>
              <a:t>10</a:t>
            </a:fld>
            <a:endParaRPr 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2400" y="914400"/>
            <a:ext cx="3276600" cy="9144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latin typeface="+mj-lt"/>
              </a:rPr>
              <a:t>Basic Column  Store</a:t>
            </a:r>
            <a:endParaRPr lang="en-US" b="1" dirty="0">
              <a:latin typeface="+mj-lt"/>
            </a:endParaRPr>
          </a:p>
          <a:p>
            <a:pPr marL="698500" indent="-342900"/>
            <a:r>
              <a:rPr lang="ja-JP" altLang="en-US" dirty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Early Materialization</a:t>
            </a:r>
            <a:r>
              <a:rPr lang="ja-JP" altLang="en-US" dirty="0">
                <a:latin typeface="+mj-lt"/>
              </a:rPr>
              <a:t>”</a:t>
            </a:r>
            <a:endParaRPr lang="en-US" dirty="0">
              <a:latin typeface="+mj-lt"/>
            </a:endParaRP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5143500" y="8509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262626"/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3276600" y="1905000"/>
            <a:ext cx="1600200" cy="3159125"/>
            <a:chOff x="0" y="0"/>
            <a:chExt cx="1008" cy="1990"/>
          </a:xfrm>
          <a:solidFill>
            <a:schemeClr val="accent5">
              <a:lumMod val="95000"/>
            </a:schemeClr>
          </a:solidFill>
        </p:grpSpPr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 flipH="1">
              <a:off x="488" y="1696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485" name="Rectangle 5"/>
            <p:cNvSpPr>
              <a:spLocks/>
            </p:cNvSpPr>
            <p:nvPr/>
          </p:nvSpPr>
          <p:spPr bwMode="auto">
            <a:xfrm>
              <a:off x="0" y="1352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100" b="1" dirty="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</a:t>
              </a:r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= </a:t>
              </a:r>
              <a:r>
                <a:rPr lang="ja-JP" altLang="en-US" sz="1100" b="1" dirty="0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 dirty="0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6" name="Rectangle 6"/>
            <p:cNvSpPr>
              <a:spLocks/>
            </p:cNvSpPr>
            <p:nvPr/>
          </p:nvSpPr>
          <p:spPr bwMode="auto">
            <a:xfrm>
              <a:off x="0" y="688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72" y="1040"/>
              <a:ext cx="8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0" y="0"/>
              <a:ext cx="1008" cy="35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 flipH="1">
              <a:off x="488" y="384"/>
              <a:ext cx="0" cy="272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0491" name="Rectangle 11"/>
          <p:cNvSpPr>
            <a:spLocks/>
          </p:cNvSpPr>
          <p:nvPr/>
        </p:nvSpPr>
        <p:spPr bwMode="auto">
          <a:xfrm>
            <a:off x="1917700" y="5067300"/>
            <a:ext cx="4533900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0492" name="Group 12"/>
          <p:cNvGraphicFramePr>
            <a:graphicFrameLocks noGrp="1"/>
          </p:cNvGraphicFramePr>
          <p:nvPr/>
        </p:nvGraphicFramePr>
        <p:xfrm>
          <a:off x="2882900" y="5549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10" name="Group 30"/>
          <p:cNvGraphicFramePr>
            <a:graphicFrameLocks noGrp="1"/>
          </p:cNvGraphicFramePr>
          <p:nvPr/>
        </p:nvGraphicFramePr>
        <p:xfrm>
          <a:off x="2032000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28" name="Group 48"/>
          <p:cNvGraphicFramePr>
            <a:graphicFrameLocks noGrp="1"/>
          </p:cNvGraphicFramePr>
          <p:nvPr/>
        </p:nvGraphicFramePr>
        <p:xfrm>
          <a:off x="3671888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46" name="Group 66"/>
          <p:cNvGraphicFramePr>
            <a:graphicFrameLocks noGrp="1"/>
          </p:cNvGraphicFramePr>
          <p:nvPr/>
        </p:nvGraphicFramePr>
        <p:xfrm>
          <a:off x="4548188" y="5575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64" name="Group 84"/>
          <p:cNvGraphicFramePr>
            <a:graphicFrameLocks noGrp="1"/>
          </p:cNvGraphicFramePr>
          <p:nvPr/>
        </p:nvGraphicFramePr>
        <p:xfrm>
          <a:off x="5335588" y="5562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0582" name="Rectangle 102"/>
          <p:cNvSpPr>
            <a:spLocks/>
          </p:cNvSpPr>
          <p:nvPr/>
        </p:nvSpPr>
        <p:spPr bwMode="auto">
          <a:xfrm>
            <a:off x="2882900" y="3857625"/>
            <a:ext cx="2590800" cy="749300"/>
          </a:xfrm>
          <a:prstGeom prst="rect">
            <a:avLst/>
          </a:prstGeom>
          <a:solidFill>
            <a:schemeClr val="accent5">
              <a:lumMod val="9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Construct Tuples</a:t>
            </a:r>
          </a:p>
          <a:p>
            <a:endParaRPr lang="en-US" sz="1200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1200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aphicFrame>
        <p:nvGraphicFramePr>
          <p:cNvPr id="20583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453032"/>
              </p:ext>
            </p:extLst>
          </p:nvPr>
        </p:nvGraphicFramePr>
        <p:xfrm>
          <a:off x="3035300" y="4203700"/>
          <a:ext cx="2235200" cy="320040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838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600" name="Group 120"/>
          <p:cNvGrpSpPr>
            <a:grpSpLocks/>
          </p:cNvGrpSpPr>
          <p:nvPr/>
        </p:nvGrpSpPr>
        <p:grpSpPr bwMode="auto">
          <a:xfrm>
            <a:off x="2362200" y="3857625"/>
            <a:ext cx="3200400" cy="1704975"/>
            <a:chOff x="0" y="0"/>
            <a:chExt cx="2016" cy="1073"/>
          </a:xfrm>
        </p:grpSpPr>
        <p:sp>
          <p:nvSpPr>
            <p:cNvPr id="20597" name="Line 117"/>
            <p:cNvSpPr>
              <a:spLocks noChangeShapeType="1"/>
            </p:cNvSpPr>
            <p:nvPr/>
          </p:nvSpPr>
          <p:spPr bwMode="auto">
            <a:xfrm rot="10800000" flipH="1">
              <a:off x="0" y="409"/>
              <a:ext cx="624" cy="66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598" name="Line 118"/>
            <p:cNvSpPr>
              <a:spLocks noChangeShapeType="1"/>
            </p:cNvSpPr>
            <p:nvPr/>
          </p:nvSpPr>
          <p:spPr bwMode="auto">
            <a:xfrm rot="10800000" flipH="1">
              <a:off x="496" y="409"/>
              <a:ext cx="52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0599" name="Line 119"/>
            <p:cNvSpPr>
              <a:spLocks noChangeShapeType="1"/>
            </p:cNvSpPr>
            <p:nvPr/>
          </p:nvSpPr>
          <p:spPr bwMode="auto">
            <a:xfrm rot="10800000">
              <a:off x="1576" y="409"/>
              <a:ext cx="44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0601" name="Rectangle 121"/>
          <p:cNvSpPr>
            <a:spLocks/>
          </p:cNvSpPr>
          <p:nvPr/>
        </p:nvSpPr>
        <p:spPr bwMode="auto">
          <a:xfrm>
            <a:off x="6553200" y="5435600"/>
            <a:ext cx="2438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b="1" i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Fields from same tuple at same index (position) in</a:t>
            </a:r>
            <a:r>
              <a:rPr lang="en-US" sz="2000" b="1" i="1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r>
              <a:rPr lang="en-US" sz="2000" b="1" i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each column file</a:t>
            </a:r>
          </a:p>
        </p:txBody>
      </p:sp>
      <p:sp>
        <p:nvSpPr>
          <p:cNvPr id="20602" name="AutoShape 122"/>
          <p:cNvSpPr>
            <a:spLocks/>
          </p:cNvSpPr>
          <p:nvPr/>
        </p:nvSpPr>
        <p:spPr bwMode="auto">
          <a:xfrm>
            <a:off x="6019800" y="2641600"/>
            <a:ext cx="2717800" cy="1346200"/>
          </a:xfrm>
          <a:prstGeom prst="roundRect">
            <a:avLst>
              <a:gd name="adj" fmla="val 14148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Row-oriented plan</a:t>
            </a:r>
          </a:p>
          <a:p>
            <a:endParaRPr lang="en-US" b="1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pSp>
        <p:nvGrpSpPr>
          <p:cNvPr id="20606" name="Group 126"/>
          <p:cNvGrpSpPr>
            <a:grpSpLocks/>
          </p:cNvGrpSpPr>
          <p:nvPr/>
        </p:nvGrpSpPr>
        <p:grpSpPr bwMode="auto">
          <a:xfrm>
            <a:off x="2438400" y="1524000"/>
            <a:ext cx="3421063" cy="2311400"/>
            <a:chOff x="-44" y="192"/>
            <a:chExt cx="2155" cy="1456"/>
          </a:xfrm>
        </p:grpSpPr>
        <p:sp>
          <p:nvSpPr>
            <p:cNvPr id="20603" name="Rectangle 123"/>
            <p:cNvSpPr>
              <a:spLocks/>
            </p:cNvSpPr>
            <p:nvPr/>
          </p:nvSpPr>
          <p:spPr bwMode="auto">
            <a:xfrm>
              <a:off x="1184" y="146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4" name="Rectangle 124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5" name="Rectangle 125"/>
            <p:cNvSpPr>
              <a:spLocks/>
            </p:cNvSpPr>
            <p:nvPr/>
          </p:nvSpPr>
          <p:spPr bwMode="auto">
            <a:xfrm>
              <a:off x="-44" y="192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039"/>
    </mc:Choice>
    <mc:Fallback xmlns="">
      <p:transition xmlns:p14="http://schemas.microsoft.com/office/powerpoint/2010/main" advTm="810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1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" grpId="0" animBg="1" autoUpdateAnimBg="0"/>
      <p:bldP spid="20601" grpId="0" autoUpdateAnimBg="0"/>
      <p:bldP spid="20602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0665-21DE-604A-8B45-FEE389BBCA37}" type="slidenum">
              <a:rPr lang="en-US"/>
              <a:pPr/>
              <a:t>11</a:t>
            </a:fld>
            <a:endParaRPr 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88900" y="1079500"/>
            <a:ext cx="3441700" cy="2273300"/>
          </a:xfrm>
          <a:ln/>
        </p:spPr>
        <p:txBody>
          <a:bodyPr/>
          <a:lstStyle/>
          <a:p>
            <a:pPr marL="698500" indent="-342900"/>
            <a:r>
              <a:rPr lang="en-US" b="1" dirty="0"/>
              <a:t>C-Store</a:t>
            </a:r>
          </a:p>
          <a:p>
            <a:pPr marL="1130300" lvl="1" indent="-342900"/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Materialization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rgbClr val="DDDDD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26" name="Group 22"/>
          <p:cNvGraphicFramePr>
            <a:graphicFrameLocks noGrp="1"/>
          </p:cNvGraphicFramePr>
          <p:nvPr/>
        </p:nvGraphicFramePr>
        <p:xfrm>
          <a:off x="2590800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44" name="Group 40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62" name="Group 58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80" name="Group 76"/>
          <p:cNvGraphicFramePr>
            <a:graphicFrameLocks noGrp="1"/>
          </p:cNvGraphicFramePr>
          <p:nvPr/>
        </p:nvGraphicFramePr>
        <p:xfrm>
          <a:off x="5894388" y="5689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1600" name="Group 96"/>
          <p:cNvGrpSpPr>
            <a:grpSpLocks/>
          </p:cNvGrpSpPr>
          <p:nvPr/>
        </p:nvGrpSpPr>
        <p:grpSpPr bwMode="auto">
          <a:xfrm>
            <a:off x="2133600" y="4318000"/>
            <a:ext cx="1562100" cy="1371600"/>
            <a:chOff x="0" y="0"/>
            <a:chExt cx="984" cy="864"/>
          </a:xfrm>
          <a:solidFill>
            <a:srgbClr val="DDDDDD"/>
          </a:solidFill>
        </p:grpSpPr>
        <p:sp>
          <p:nvSpPr>
            <p:cNvPr id="21598" name="Rectangle 94"/>
            <p:cNvSpPr>
              <a:spLocks/>
            </p:cNvSpPr>
            <p:nvPr/>
          </p:nvSpPr>
          <p:spPr bwMode="auto">
            <a:xfrm>
              <a:off x="0" y="0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599" name="Line 95"/>
            <p:cNvSpPr>
              <a:spLocks noChangeShapeType="1"/>
            </p:cNvSpPr>
            <p:nvPr/>
          </p:nvSpPr>
          <p:spPr bwMode="auto">
            <a:xfrm rot="10800000" flipH="1">
              <a:off x="496" y="324"/>
              <a:ext cx="0" cy="54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21603" name="Group 99"/>
          <p:cNvGrpSpPr>
            <a:grpSpLocks/>
          </p:cNvGrpSpPr>
          <p:nvPr/>
        </p:nvGrpSpPr>
        <p:grpSpPr bwMode="auto">
          <a:xfrm>
            <a:off x="5308600" y="4318000"/>
            <a:ext cx="1600200" cy="1320800"/>
            <a:chOff x="0" y="0"/>
            <a:chExt cx="1008" cy="832"/>
          </a:xfrm>
          <a:solidFill>
            <a:srgbClr val="DDDDDD"/>
          </a:solidFill>
        </p:grpSpPr>
        <p:sp>
          <p:nvSpPr>
            <p:cNvPr id="21601" name="Rectangle 97"/>
            <p:cNvSpPr>
              <a:spLocks/>
            </p:cNvSpPr>
            <p:nvPr/>
          </p:nvSpPr>
          <p:spPr bwMode="auto">
            <a:xfrm>
              <a:off x="0" y="0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9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602" name="Line 98"/>
            <p:cNvSpPr>
              <a:spLocks noChangeShapeType="1"/>
            </p:cNvSpPr>
            <p:nvPr/>
          </p:nvSpPr>
          <p:spPr bwMode="auto">
            <a:xfrm rot="10800000">
              <a:off x="504" y="32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21611" name="Group 10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1604" name="Rectangle 10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1607" name="Group 10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1605" name="Rectangle 10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(1,1,1,1)</a:t>
                </a:r>
              </a:p>
            </p:txBody>
          </p:sp>
          <p:sp>
            <p:nvSpPr>
              <p:cNvPr id="21606" name="Line 10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1610" name="Group 10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1608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21609" name="Rectangle 10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(1,1,1,0)</a:t>
                </a:r>
              </a:p>
            </p:txBody>
          </p:sp>
        </p:grpSp>
      </p:grpSp>
      <p:grpSp>
        <p:nvGrpSpPr>
          <p:cNvPr id="21615" name="Group 11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  <a:solidFill>
            <a:srgbClr val="DDDDDD"/>
          </a:solidFill>
        </p:grpSpPr>
        <p:sp>
          <p:nvSpPr>
            <p:cNvPr id="21612" name="Rectangle 10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(1,1,1,0)</a:t>
              </a:r>
            </a:p>
          </p:txBody>
        </p:sp>
        <p:sp>
          <p:nvSpPr>
            <p:cNvPr id="21613" name="Line 10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14" name="Rectangle 11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1616" name="AutoShape 11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grpSp>
        <p:nvGrpSpPr>
          <p:cNvPr id="21620" name="Group 11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  <a:solidFill>
            <a:srgbClr val="DDDDDD"/>
          </a:solidFill>
        </p:grpSpPr>
        <p:sp>
          <p:nvSpPr>
            <p:cNvPr id="21617" name="Line 11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1618" name="Rectangle 11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1619" name="Rectangle 11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1621" name="AutoShape 117"/>
          <p:cNvSpPr>
            <a:spLocks/>
          </p:cNvSpPr>
          <p:nvPr/>
        </p:nvSpPr>
        <p:spPr bwMode="auto">
          <a:xfrm>
            <a:off x="6045200" y="876300"/>
            <a:ext cx="3035300" cy="1587500"/>
          </a:xfrm>
          <a:prstGeom prst="roundRect">
            <a:avLst>
              <a:gd name="adj" fmla="val 12000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 dirty="0" smtClean="0">
                <a:solidFill>
                  <a:srgbClr val="FFF00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Much less data flowing through memory</a:t>
            </a:r>
          </a:p>
        </p:txBody>
      </p:sp>
      <p:sp>
        <p:nvSpPr>
          <p:cNvPr id="21622" name="Rectangle 118"/>
          <p:cNvSpPr>
            <a:spLocks/>
          </p:cNvSpPr>
          <p:nvPr/>
        </p:nvSpPr>
        <p:spPr bwMode="auto">
          <a:xfrm>
            <a:off x="210379" y="6053207"/>
            <a:ext cx="19843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3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See Abadi et al</a:t>
            </a:r>
          </a:p>
          <a:p>
            <a:r>
              <a:rPr lang="en-US" sz="23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ICDE 07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12"/>
    </mc:Choice>
    <mc:Fallback xmlns="">
      <p:transition xmlns:p14="http://schemas.microsoft.com/office/powerpoint/2010/main" advTm="736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6" grpId="0" animBg="1"/>
      <p:bldP spid="21621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28B90-7B58-3347-A0F0-C10F3EEC4105}" type="slidenum">
              <a:rPr lang="en-US"/>
              <a:pPr/>
              <a:t>12</a:t>
            </a:fld>
            <a:endParaRPr 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Column-Oriented DBs Outline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534400" cy="4927600"/>
          </a:xfrm>
          <a:ln/>
        </p:spPr>
        <p:txBody>
          <a:bodyPr/>
          <a:lstStyle/>
          <a:p>
            <a:pPr marL="812800" indent="-457200">
              <a:buFont typeface="Arial"/>
              <a:buChar char="•"/>
            </a:pPr>
            <a:r>
              <a:rPr lang="en-US" sz="3000" dirty="0">
                <a:solidFill>
                  <a:srgbClr val="BFC3FE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  <a:buFont typeface="Arial"/>
              <a:buChar char="•"/>
            </a:pPr>
            <a:r>
              <a:rPr lang="en-US" sz="3000" dirty="0">
                <a:solidFill>
                  <a:srgbClr val="FB4707"/>
                </a:solidFill>
              </a:rPr>
              <a:t>Compression</a:t>
            </a:r>
          </a:p>
          <a:p>
            <a:pPr marL="812800" indent="-457200">
              <a:spcBef>
                <a:spcPts val="500"/>
              </a:spcBef>
              <a:buFont typeface="Arial"/>
              <a:buChar char="•"/>
            </a:pPr>
            <a:r>
              <a:rPr lang="en-US" sz="3000" dirty="0"/>
              <a:t>Why can</a:t>
            </a:r>
            <a:r>
              <a:rPr lang="ja-JP" altLang="en-US" sz="3000" dirty="0">
                <a:latin typeface="Arial"/>
              </a:rPr>
              <a:t>’</a:t>
            </a:r>
            <a:r>
              <a:rPr lang="en-US" sz="3000" dirty="0"/>
              <a:t>t a commercial row store do this?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What about inserts / loading?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27"/>
    </mc:Choice>
    <mc:Fallback xmlns="">
      <p:transition xmlns:p14="http://schemas.microsoft.com/office/powerpoint/2010/main" advTm="95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7585E-543A-8444-9A98-83E9C2E039E0}" type="slidenum">
              <a:rPr lang="en-US"/>
              <a:pPr/>
              <a:t>13</a:t>
            </a:fld>
            <a:endParaRPr 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Why Compress?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2700" y="1485900"/>
            <a:ext cx="8623300" cy="4927600"/>
          </a:xfrm>
          <a:ln/>
        </p:spPr>
        <p:txBody>
          <a:bodyPr/>
          <a:lstStyle/>
          <a:p>
            <a:pPr marL="698500" indent="-342900"/>
            <a:r>
              <a:rPr lang="en-US" dirty="0" smtClean="0"/>
              <a:t>2011 TWDI report on Big Data Analytics says amount of data managed will grow by 2.5-3x in the next year</a:t>
            </a:r>
            <a:endParaRPr lang="en-US" dirty="0"/>
          </a:p>
          <a:p>
            <a:pPr marL="698500" indent="-342900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cs typeface="Helvetica" charset="0"/>
                <a:sym typeface="Helvetica" charset="0"/>
              </a:rPr>
              <a:t>Database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size is 2x-5x larger than the volume of data loaded into it</a:t>
            </a:r>
          </a:p>
          <a:p>
            <a:pPr marL="698500" indent="-342900"/>
            <a:r>
              <a:rPr lang="en-US" dirty="0"/>
              <a:t>Database performance is proportional to the amount of data flowing through the system</a:t>
            </a:r>
          </a:p>
          <a:p>
            <a:pPr marL="355600" indent="0">
              <a:buNone/>
            </a:pPr>
            <a:endParaRPr lang="en-US" dirty="0"/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32657" y="5918200"/>
            <a:ext cx="40227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 dirty="0">
                <a:solidFill>
                  <a:schemeClr val="tx1"/>
                </a:solidFill>
                <a:latin typeface="Chalkboard Bold" charset="0"/>
                <a:ea typeface="ＭＳ Ｐゴシック" charset="0"/>
                <a:cs typeface="Chalkboard Bold" charset="0"/>
                <a:sym typeface="Chalkboard Bold" charset="0"/>
              </a:rPr>
              <a:t>Abadi et al, SIGMOD 06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68"/>
    </mc:Choice>
    <mc:Fallback xmlns="">
      <p:transition xmlns:p14="http://schemas.microsoft.com/office/powerpoint/2010/main" advTm="266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54DE-FC4A-EF4E-B5AB-3FC5981F5D06}" type="slidenum">
              <a:rPr lang="en-US"/>
              <a:pPr/>
              <a:t>14</a:t>
            </a:fld>
            <a:endParaRPr lang="en-US"/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6248400" cy="3441700"/>
          </a:xfrm>
          <a:ln/>
        </p:spPr>
        <p:txBody>
          <a:bodyPr/>
          <a:lstStyle/>
          <a:p>
            <a:pPr marL="0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Query engine processes compressed data</a:t>
            </a:r>
          </a:p>
          <a:p>
            <a:pPr marL="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Transfers load from disk to CPU</a:t>
            </a:r>
          </a:p>
          <a:p>
            <a:pPr marL="0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Multiple compression types</a:t>
            </a:r>
          </a:p>
          <a:p>
            <a:pPr marL="690563" lvl="2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Run-Length Encoding (RLE), </a:t>
            </a:r>
            <a:r>
              <a:rPr lang="en-US" sz="2300" dirty="0" smtClean="0">
                <a:latin typeface="+mj-lt"/>
              </a:rPr>
              <a:t>LZ, Delta </a:t>
            </a:r>
            <a:r>
              <a:rPr lang="en-US" sz="2300" dirty="0">
                <a:latin typeface="+mj-lt"/>
              </a:rPr>
              <a:t>Value, Block Dictionary Bitmaps, Null Suppression</a:t>
            </a:r>
          </a:p>
          <a:p>
            <a:pPr marL="419100" lvl="2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System chooses which to apply</a:t>
            </a:r>
          </a:p>
          <a:p>
            <a:pPr marL="43180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Typically see 50% - 90% compression</a:t>
            </a:r>
          </a:p>
          <a:p>
            <a:pPr marL="34290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NULLs take virtually no space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88900" y="-63500"/>
            <a:ext cx="9245600" cy="1104900"/>
          </a:xfrm>
          <a:ln/>
        </p:spPr>
        <p:txBody>
          <a:bodyPr/>
          <a:lstStyle/>
          <a:p>
            <a:r>
              <a:rPr lang="en-US"/>
              <a:t>Column-Oriented Compression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2652713" y="5181600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597" name="Group 21"/>
          <p:cNvGraphicFramePr>
            <a:graphicFrameLocks noGrp="1"/>
          </p:cNvGraphicFramePr>
          <p:nvPr/>
        </p:nvGraphicFramePr>
        <p:xfrm>
          <a:off x="13208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15" name="Group 39"/>
          <p:cNvGraphicFramePr>
            <a:graphicFrameLocks noGrp="1"/>
          </p:cNvGraphicFramePr>
          <p:nvPr/>
        </p:nvGraphicFramePr>
        <p:xfrm>
          <a:off x="4051300" y="5181600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33" name="Group 57"/>
          <p:cNvGraphicFramePr>
            <a:graphicFrameLocks noGrp="1"/>
          </p:cNvGraphicFramePr>
          <p:nvPr/>
        </p:nvGraphicFramePr>
        <p:xfrm>
          <a:off x="1322388" y="5181600"/>
          <a:ext cx="1295400" cy="723900"/>
        </p:xfrm>
        <a:graphic>
          <a:graphicData uri="http://schemas.openxmlformats.org/drawingml/2006/table">
            <a:tbl>
              <a:tblPr/>
              <a:tblGrid>
                <a:gridCol w="129540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43" name="Group 67"/>
          <p:cNvGraphicFramePr>
            <a:graphicFrameLocks noGrp="1"/>
          </p:cNvGraphicFramePr>
          <p:nvPr/>
        </p:nvGraphicFramePr>
        <p:xfrm>
          <a:off x="2652713" y="5181600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61" name="Group 85"/>
          <p:cNvGraphicFramePr>
            <a:graphicFrameLocks noGrp="1"/>
          </p:cNvGraphicFramePr>
          <p:nvPr/>
        </p:nvGraphicFramePr>
        <p:xfrm>
          <a:off x="68961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79" name="Group 103"/>
          <p:cNvGraphicFramePr>
            <a:graphicFrameLocks noGrp="1"/>
          </p:cNvGraphicFramePr>
          <p:nvPr/>
        </p:nvGraphicFramePr>
        <p:xfrm>
          <a:off x="6897688" y="5181600"/>
          <a:ext cx="1816100" cy="335280"/>
        </p:xfrm>
        <a:graphic>
          <a:graphicData uri="http://schemas.openxmlformats.org/drawingml/2006/table">
            <a:tbl>
              <a:tblPr/>
              <a:tblGrid>
                <a:gridCol w="1816100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 x 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85" name="Group 109"/>
          <p:cNvGraphicFramePr>
            <a:graphicFrameLocks noGrp="1"/>
          </p:cNvGraphicFramePr>
          <p:nvPr/>
        </p:nvGraphicFramePr>
        <p:xfrm>
          <a:off x="55118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703" name="Group 127"/>
          <p:cNvGraphicFramePr>
            <a:graphicFrameLocks noGrp="1"/>
          </p:cNvGraphicFramePr>
          <p:nvPr/>
        </p:nvGraphicFramePr>
        <p:xfrm>
          <a:off x="5513388" y="5181600"/>
          <a:ext cx="1295400" cy="723900"/>
        </p:xfrm>
        <a:graphic>
          <a:graphicData uri="http://schemas.openxmlformats.org/drawingml/2006/table">
            <a:tbl>
              <a:tblPr/>
              <a:tblGrid>
                <a:gridCol w="129540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713" name="Group 137"/>
          <p:cNvGraphicFramePr>
            <a:graphicFrameLocks noGrp="1"/>
          </p:cNvGraphicFramePr>
          <p:nvPr/>
        </p:nvGraphicFramePr>
        <p:xfrm>
          <a:off x="4052888" y="5181600"/>
          <a:ext cx="1371600" cy="901700"/>
        </p:xfrm>
        <a:graphic>
          <a:graphicData uri="http://schemas.openxmlformats.org/drawingml/2006/table">
            <a:tbl>
              <a:tblPr/>
              <a:tblGrid>
                <a:gridCol w="1371600"/>
              </a:tblGrid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4731" name="Rectangle 155"/>
          <p:cNvSpPr>
            <a:spLocks/>
          </p:cNvSpPr>
          <p:nvPr/>
        </p:nvSpPr>
        <p:spPr bwMode="auto">
          <a:xfrm>
            <a:off x="15935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2" name="Rectangle 156"/>
          <p:cNvSpPr>
            <a:spLocks/>
          </p:cNvSpPr>
          <p:nvPr/>
        </p:nvSpPr>
        <p:spPr bwMode="auto">
          <a:xfrm>
            <a:off x="2846309" y="4693106"/>
            <a:ext cx="8780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Delta</a:t>
            </a:r>
          </a:p>
        </p:txBody>
      </p:sp>
      <p:sp>
        <p:nvSpPr>
          <p:cNvPr id="24733" name="Rectangle 157"/>
          <p:cNvSpPr>
            <a:spLocks/>
          </p:cNvSpPr>
          <p:nvPr/>
        </p:nvSpPr>
        <p:spPr bwMode="auto">
          <a:xfrm>
            <a:off x="4501095" y="4693106"/>
            <a:ext cx="438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LZ</a:t>
            </a:r>
          </a:p>
        </p:txBody>
      </p:sp>
      <p:sp>
        <p:nvSpPr>
          <p:cNvPr id="24734" name="Rectangle 158"/>
          <p:cNvSpPr>
            <a:spLocks/>
          </p:cNvSpPr>
          <p:nvPr/>
        </p:nvSpPr>
        <p:spPr bwMode="auto">
          <a:xfrm>
            <a:off x="57845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5" name="Rectangle 159"/>
          <p:cNvSpPr>
            <a:spLocks/>
          </p:cNvSpPr>
          <p:nvPr/>
        </p:nvSpPr>
        <p:spPr bwMode="auto">
          <a:xfrm>
            <a:off x="71688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6" name="AutoShape 160"/>
          <p:cNvSpPr>
            <a:spLocks/>
          </p:cNvSpPr>
          <p:nvPr/>
        </p:nvSpPr>
        <p:spPr bwMode="auto">
          <a:xfrm>
            <a:off x="6629400" y="1143000"/>
            <a:ext cx="2374900" cy="2959100"/>
          </a:xfrm>
          <a:prstGeom prst="roundRect">
            <a:avLst>
              <a:gd name="adj" fmla="val 9199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Columns contain similar data, which makes compression easy</a:t>
            </a:r>
            <a:endParaRPr lang="en-US" b="1" dirty="0">
              <a:solidFill>
                <a:schemeClr val="tx1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994"/>
    </mc:Choice>
    <mc:Fallback xmlns="">
      <p:transition xmlns:p14="http://schemas.microsoft.com/office/powerpoint/2010/main" advTm="1339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4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4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4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 build="p" autoUpdateAnimBg="0"/>
      <p:bldP spid="24731" grpId="0" autoUpdateAnimBg="0"/>
      <p:bldP spid="24732" grpId="0" autoUpdateAnimBg="0"/>
      <p:bldP spid="24733" grpId="0" autoUpdateAnimBg="0"/>
      <p:bldP spid="24734" grpId="0" autoUpdateAnimBg="0"/>
      <p:bldP spid="24735" grpId="0" autoUpdateAnimBg="0"/>
      <p:bldP spid="2473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24141-1DBC-3843-8518-9264A73B8E0F}" type="slidenum">
              <a:rPr lang="en-US"/>
              <a:pPr/>
              <a:t>15</a:t>
            </a:fld>
            <a:endParaRPr 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190500"/>
            <a:ext cx="9144000" cy="1104900"/>
          </a:xfrm>
          <a:ln/>
        </p:spPr>
        <p:txBody>
          <a:bodyPr/>
          <a:lstStyle/>
          <a:p>
            <a:r>
              <a:rPr lang="en-US" dirty="0"/>
              <a:t>Operating on Compressed Data</a:t>
            </a:r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7651" name="Group 3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69" name="Group 21"/>
          <p:cNvGraphicFramePr>
            <a:graphicFrameLocks noGrp="1"/>
          </p:cNvGraphicFramePr>
          <p:nvPr/>
        </p:nvGraphicFramePr>
        <p:xfrm>
          <a:off x="2590800" y="5676900"/>
          <a:ext cx="749300" cy="584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79" name="Group 31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97" name="Group 49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715" name="Group 67"/>
          <p:cNvGraphicFramePr>
            <a:graphicFrameLocks noGrp="1"/>
          </p:cNvGraphicFramePr>
          <p:nvPr/>
        </p:nvGraphicFramePr>
        <p:xfrm>
          <a:off x="5894388" y="5689600"/>
          <a:ext cx="965200" cy="2921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4x1/17/2007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7727" name="Group 79"/>
          <p:cNvGrpSpPr>
            <a:grpSpLocks/>
          </p:cNvGrpSpPr>
          <p:nvPr/>
        </p:nvGrpSpPr>
        <p:grpSpPr bwMode="auto">
          <a:xfrm>
            <a:off x="2133600" y="4318000"/>
            <a:ext cx="4775200" cy="1371600"/>
            <a:chOff x="0" y="0"/>
            <a:chExt cx="3008" cy="864"/>
          </a:xfrm>
          <a:solidFill>
            <a:srgbClr val="DDDDDD"/>
          </a:solidFill>
        </p:grpSpPr>
        <p:grpSp>
          <p:nvGrpSpPr>
            <p:cNvPr id="27723" name="Group 75"/>
            <p:cNvGrpSpPr>
              <a:grpSpLocks/>
            </p:cNvGrpSpPr>
            <p:nvPr/>
          </p:nvGrpSpPr>
          <p:grpSpPr bwMode="auto">
            <a:xfrm>
              <a:off x="0" y="0"/>
              <a:ext cx="984" cy="864"/>
              <a:chOff x="0" y="0"/>
              <a:chExt cx="984" cy="864"/>
            </a:xfrm>
            <a:grpFill/>
          </p:grpSpPr>
          <p:sp>
            <p:nvSpPr>
              <p:cNvPr id="27721" name="Rectangle 73"/>
              <p:cNvSpPr>
                <a:spLocks/>
              </p:cNvSpPr>
              <p:nvPr/>
            </p:nvSpPr>
            <p:spPr bwMode="auto">
              <a:xfrm>
                <a:off x="0" y="0"/>
                <a:ext cx="984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r>
                  <a:rPr lang="en-US" sz="1900" b="1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  <a:endParaRPr lang="en-US" sz="19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  <a:p>
                <a:r>
                  <a:rPr lang="en-US" sz="1100" b="1" dirty="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sym</a:t>
                </a:r>
                <a:r>
                  <a:rPr lang="en-US" sz="11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= </a:t>
                </a:r>
                <a:r>
                  <a:rPr lang="ja-JP" altLang="en-US" sz="1100" b="1" dirty="0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‘</a:t>
                </a:r>
                <a:r>
                  <a:rPr lang="en-US" sz="11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GM</a:t>
                </a:r>
                <a:r>
                  <a:rPr lang="ja-JP" altLang="en-US" sz="1100" b="1" dirty="0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2" name="Line 74"/>
              <p:cNvSpPr>
                <a:spLocks noChangeShapeType="1"/>
              </p:cNvSpPr>
              <p:nvPr/>
            </p:nvSpPr>
            <p:spPr bwMode="auto">
              <a:xfrm rot="10800000" flipH="1">
                <a:off x="496" y="324"/>
                <a:ext cx="0" cy="540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7726" name="Group 78"/>
            <p:cNvGrpSpPr>
              <a:grpSpLocks/>
            </p:cNvGrpSpPr>
            <p:nvPr/>
          </p:nvGrpSpPr>
          <p:grpSpPr bwMode="auto">
            <a:xfrm>
              <a:off x="2000" y="0"/>
              <a:ext cx="1008" cy="832"/>
              <a:chOff x="0" y="0"/>
              <a:chExt cx="1008" cy="832"/>
            </a:xfrm>
            <a:grpFill/>
          </p:grpSpPr>
          <p:sp>
            <p:nvSpPr>
              <p:cNvPr id="27724" name="Rectangle 76"/>
              <p:cNvSpPr>
                <a:spLocks/>
              </p:cNvSpPr>
              <p:nvPr/>
            </p:nvSpPr>
            <p:spPr bwMode="auto">
              <a:xfrm>
                <a:off x="0" y="0"/>
                <a:ext cx="1008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r>
                  <a:rPr lang="en-US" sz="19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</a:p>
              <a:p>
                <a:r>
                  <a:rPr lang="en-US" sz="11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date=</a:t>
                </a:r>
                <a:r>
                  <a:rPr lang="ja-JP" altLang="en-US" sz="1100" b="1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r>
                  <a:rPr lang="en-US" sz="11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1/17/07</a:t>
                </a:r>
                <a:r>
                  <a:rPr lang="ja-JP" altLang="en-US" sz="1100" b="1">
                    <a:solidFill>
                      <a:schemeClr val="tx1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5" name="Line 77"/>
              <p:cNvSpPr>
                <a:spLocks noChangeShapeType="1"/>
              </p:cNvSpPr>
              <p:nvPr/>
            </p:nvSpPr>
            <p:spPr bwMode="auto">
              <a:xfrm rot="10800000">
                <a:off x="504" y="328"/>
                <a:ext cx="8" cy="504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</p:grpSp>
      <p:grpSp>
        <p:nvGrpSpPr>
          <p:cNvPr id="27735" name="Group 8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7728" name="Rectangle 8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7731" name="Group 8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7729" name="Rectangle 8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(4x1)</a:t>
                </a:r>
              </a:p>
            </p:txBody>
          </p:sp>
          <p:sp>
            <p:nvSpPr>
              <p:cNvPr id="27730" name="Line 8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27734" name="Group 8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7732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27733" name="Rectangle 8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r>
                  <a:rPr lang="en-US" sz="1400" b="1" dirty="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(3x1,1x0)</a:t>
                </a:r>
              </a:p>
            </p:txBody>
          </p:sp>
        </p:grpSp>
      </p:grpSp>
      <p:grpSp>
        <p:nvGrpSpPr>
          <p:cNvPr id="27739" name="Group 9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</p:grpSpPr>
        <p:sp>
          <p:nvSpPr>
            <p:cNvPr id="27736" name="Rectangle 8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(3x1,1x0)</a:t>
              </a:r>
            </a:p>
          </p:txBody>
        </p:sp>
        <p:sp>
          <p:nvSpPr>
            <p:cNvPr id="27737" name="Line 8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38" name="Rectangle 9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 dirty="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7740" name="AutoShape 9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grpSp>
        <p:nvGrpSpPr>
          <p:cNvPr id="27744" name="Group 9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</p:grpSpPr>
        <p:sp>
          <p:nvSpPr>
            <p:cNvPr id="27741" name="Line 9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27742" name="Rectangle 9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7743" name="Rectangle 9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0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7746" name="AutoShape 98"/>
          <p:cNvSpPr>
            <a:spLocks/>
          </p:cNvSpPr>
          <p:nvPr/>
        </p:nvSpPr>
        <p:spPr bwMode="auto">
          <a:xfrm>
            <a:off x="444500" y="1219200"/>
            <a:ext cx="2730500" cy="1778000"/>
          </a:xfrm>
          <a:prstGeom prst="roundRect">
            <a:avLst>
              <a:gd name="adj" fmla="val 10713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Only possible with late materialization!</a:t>
            </a:r>
          </a:p>
        </p:txBody>
      </p:sp>
      <p:sp>
        <p:nvSpPr>
          <p:cNvPr id="27745" name="Rectangle 97"/>
          <p:cNvSpPr>
            <a:spLocks/>
          </p:cNvSpPr>
          <p:nvPr/>
        </p:nvSpPr>
        <p:spPr bwMode="auto">
          <a:xfrm>
            <a:off x="3184525" y="3879850"/>
            <a:ext cx="2603500" cy="965200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  <a:extLst/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Compression Aware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72"/>
    </mc:Choice>
    <mc:Fallback xmlns="">
      <p:transition xmlns:p14="http://schemas.microsoft.com/office/powerpoint/2010/main" advTm="471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40" grpId="0" animBg="1"/>
      <p:bldP spid="27746" grpId="0" animBg="1" autoUpdateAnimBg="0"/>
      <p:bldP spid="27745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536FA-EE83-084F-A0BA-373ED3C61EE3}" type="slidenum">
              <a:rPr lang="en-US"/>
              <a:pPr/>
              <a:t>16</a:t>
            </a:fld>
            <a:endParaRPr 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Direct Operation Optimizations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153400" cy="49276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dirty="0" smtClean="0"/>
              <a:t>Compressed </a:t>
            </a:r>
            <a:r>
              <a:rPr lang="en-US" dirty="0"/>
              <a:t>data used directly for position </a:t>
            </a:r>
            <a:r>
              <a:rPr lang="en-US" dirty="0" smtClean="0"/>
              <a:t>lookup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Dictionary, Bitmap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Direct Aggregation and GROUP BY on 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/>
              <a:t>Join runs of </a:t>
            </a:r>
            <a:r>
              <a:rPr lang="en-US" dirty="0" smtClean="0"/>
              <a:t>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Min</a:t>
            </a:r>
            <a:r>
              <a:rPr lang="en-US" dirty="0"/>
              <a:t>/max directly extracted from sorted </a:t>
            </a:r>
            <a:r>
              <a:rPr lang="en-US" dirty="0" smtClean="0"/>
              <a:t>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0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89"/>
    </mc:Choice>
    <mc:Fallback xmlns="">
      <p:transition xmlns:p14="http://schemas.microsoft.com/office/powerpoint/2010/main" advTm="185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3A8DD9E8-5780-8B4E-A693-3D414DE723FB}" type="slidenum">
              <a:rPr lang="en-US"/>
              <a:pPr/>
              <a:t>17</a:t>
            </a:fld>
            <a:endParaRPr 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TPC-H Compression Performance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026400" cy="3124200"/>
          </a:xfrm>
          <a:ln/>
        </p:spPr>
        <p:txBody>
          <a:bodyPr/>
          <a:lstStyle/>
          <a:p>
            <a:pPr marL="339725" lvl="1" indent="409575">
              <a:buFontTx/>
              <a:buBlip>
                <a:blip r:embed="rId4"/>
              </a:buBlip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Query: SELECT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SUM(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colX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339725" lvl="1" indent="0">
              <a:spcBef>
                <a:spcPts val="500"/>
              </a:spcBef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             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lineItem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GROUP BY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TPC-H Scale 10 (60M records)</a:t>
            </a: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Sorted on </a:t>
            </a: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then </a:t>
            </a:r>
            <a:r>
              <a:rPr lang="en-US" sz="2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colX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uncompressed, cardinality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varies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94764"/>
              </p:ext>
            </p:extLst>
          </p:nvPr>
        </p:nvGraphicFramePr>
        <p:xfrm>
          <a:off x="7480300" y="990600"/>
          <a:ext cx="1638300" cy="2667000"/>
        </p:xfrm>
        <a:graphic>
          <a:graphicData uri="http://schemas.openxmlformats.org/drawingml/2006/table">
            <a:tbl>
              <a:tblPr/>
              <a:tblGrid>
                <a:gridCol w="819150"/>
                <a:gridCol w="8191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lkboard" charset="0"/>
                        <a:ea typeface="ヒラギノ角ゴ ProN W6" charset="0"/>
                        <a:cs typeface="Chalkboard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X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D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B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760" name="Group 64"/>
          <p:cNvGrpSpPr>
            <a:grpSpLocks/>
          </p:cNvGrpSpPr>
          <p:nvPr/>
        </p:nvGrpSpPr>
        <p:grpSpPr bwMode="auto">
          <a:xfrm>
            <a:off x="381000" y="1676400"/>
            <a:ext cx="8091488" cy="5080000"/>
            <a:chOff x="0" y="0"/>
            <a:chExt cx="5097" cy="3200"/>
          </a:xfrm>
        </p:grpSpPr>
        <p:pic>
          <p:nvPicPr>
            <p:cNvPr id="29757" name="Picture 6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52" cy="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58" name="Picture 6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" y="8"/>
              <a:ext cx="2545" cy="3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918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692"/>
    </mc:Choice>
    <mc:Fallback xmlns="">
      <p:transition xmlns:p14="http://schemas.microsoft.com/office/powerpoint/2010/main" advTm="1256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6EB48-BA73-EA42-B4B6-03312F84B7C4}" type="slidenum">
              <a:rPr lang="en-US"/>
              <a:pPr/>
              <a:t>18</a:t>
            </a:fld>
            <a:endParaRPr lang="en-US"/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/>
              <a:t>Compression + Sorting is a Huge Win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763000" cy="4927600"/>
          </a:xfrm>
          <a:ln/>
        </p:spPr>
        <p:txBody>
          <a:bodyPr/>
          <a:lstStyle/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How can we get more sorted data?</a:t>
            </a:r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b="1" dirty="0"/>
              <a:t>Store duplicate copies of </a:t>
            </a:r>
            <a:r>
              <a:rPr lang="en-US" sz="2800" b="1" dirty="0" smtClean="0"/>
              <a:t>data</a:t>
            </a:r>
            <a:endParaRPr lang="en-US" sz="2800" dirty="0"/>
          </a:p>
          <a:p>
            <a:pPr marL="1663700" lvl="2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Use different physical </a:t>
            </a:r>
            <a:r>
              <a:rPr lang="en-US" sz="2800" dirty="0" smtClean="0"/>
              <a:t>orderings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sz="2800" dirty="0"/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Improves ad-hoc query performance</a:t>
            </a:r>
          </a:p>
          <a:p>
            <a:pPr marL="1244600" lvl="1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Due to ability to directly operate on sorted, compressed </a:t>
            </a:r>
            <a:r>
              <a:rPr lang="en-US" sz="2800" dirty="0" smtClean="0"/>
              <a:t>data</a:t>
            </a:r>
          </a:p>
          <a:p>
            <a:pPr marL="787400" lvl="1" indent="0">
              <a:spcBef>
                <a:spcPts val="600"/>
              </a:spcBef>
              <a:buNone/>
            </a:pPr>
            <a:endParaRPr lang="en-US" sz="2800" dirty="0"/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Supports fail-over / redundancy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017"/>
    </mc:Choice>
    <mc:Fallback xmlns="">
      <p:transition xmlns:p14="http://schemas.microsoft.com/office/powerpoint/2010/main" advTm="7101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 bldLvl="5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A1D01-D3CB-FC48-9A21-D6CD4AFB6623}" type="slidenum">
              <a:rPr lang="en-US"/>
              <a:pPr/>
              <a:t>19</a:t>
            </a:fld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Multiple Physical Sort Orders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1800" y="1270000"/>
            <a:ext cx="8763000" cy="1905000"/>
          </a:xfrm>
          <a:ln/>
        </p:spPr>
        <p:txBody>
          <a:bodyPr/>
          <a:lstStyle/>
          <a:p>
            <a:pPr marL="695325">
              <a:buFontTx/>
              <a:buBlip>
                <a:blip r:embed="rId3"/>
              </a:buBlip>
            </a:pPr>
            <a:r>
              <a:rPr lang="en-US" sz="2700"/>
              <a:t>Store data as </a:t>
            </a:r>
            <a:r>
              <a:rPr lang="ja-JP" altLang="en-US" sz="2700">
                <a:latin typeface="Arial"/>
              </a:rPr>
              <a:t>“</a:t>
            </a:r>
            <a:r>
              <a:rPr lang="en-US" sz="2700"/>
              <a:t>Projections</a:t>
            </a:r>
            <a:r>
              <a:rPr lang="ja-JP" altLang="en-US" sz="2700">
                <a:latin typeface="Arial"/>
              </a:rPr>
              <a:t>”</a:t>
            </a:r>
            <a:endParaRPr lang="en-US" sz="2700"/>
          </a:p>
          <a:p>
            <a:pPr marL="1127125" lvl="1">
              <a:buFontTx/>
              <a:buBlip>
                <a:blip r:embed="rId3"/>
              </a:buBlip>
            </a:pPr>
            <a:r>
              <a:rPr lang="en-US" sz="2700"/>
              <a:t>Specialized materialized views</a:t>
            </a:r>
          </a:p>
          <a:p>
            <a:pPr marL="695325">
              <a:buFontTx/>
              <a:buBlip>
                <a:blip r:embed="rId3"/>
              </a:buBlip>
            </a:pPr>
            <a:r>
              <a:rPr lang="en-US" sz="2700"/>
              <a:t>Includes redundant columns sorted differently</a:t>
            </a:r>
          </a:p>
          <a:p>
            <a:pPr marL="1127125" lvl="1">
              <a:buFontTx/>
              <a:buBlip>
                <a:blip r:embed="rId3"/>
              </a:buBlip>
            </a:pPr>
            <a:endParaRPr lang="en-US" sz="27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149600"/>
            <a:ext cx="7353300" cy="355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172"/>
    </mc:Choice>
    <mc:Fallback>
      <p:transition xmlns:p14="http://schemas.microsoft.com/office/powerpoint/2010/main" advTm="101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595959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database?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Persistent </a:t>
            </a:r>
            <a:r>
              <a:rPr lang="en-US" dirty="0" smtClean="0"/>
              <a:t>collection of (many)</a:t>
            </a:r>
            <a:r>
              <a:rPr lang="en-US" i="1" dirty="0" smtClean="0"/>
              <a:t> records </a:t>
            </a:r>
            <a:endParaRPr lang="en-US" dirty="0"/>
          </a:p>
          <a:p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Often organized as a </a:t>
            </a:r>
            <a:r>
              <a:rPr lang="en-US" i="1" dirty="0" smtClean="0"/>
              <a:t>table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Accessed via </a:t>
            </a:r>
            <a:r>
              <a:rPr lang="en-US" i="1" dirty="0" smtClean="0"/>
              <a:t>queries</a:t>
            </a:r>
            <a:endParaRPr lang="en-US" dirty="0" smtClean="0"/>
          </a:p>
        </p:txBody>
      </p:sp>
      <p:graphicFrame>
        <p:nvGraphicFramePr>
          <p:cNvPr id="4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624342"/>
              </p:ext>
            </p:extLst>
          </p:nvPr>
        </p:nvGraphicFramePr>
        <p:xfrm>
          <a:off x="1557985" y="2493863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893358" y="2123146"/>
            <a:ext cx="5993529" cy="370717"/>
            <a:chOff x="2308368" y="2893584"/>
            <a:chExt cx="5993529" cy="370717"/>
          </a:xfrm>
        </p:grpSpPr>
        <p:sp>
          <p:nvSpPr>
            <p:cNvPr id="6" name="Rectangle 5"/>
            <p:cNvSpPr/>
            <p:nvPr/>
          </p:nvSpPr>
          <p:spPr>
            <a:xfrm>
              <a:off x="3590181" y="2893584"/>
              <a:ext cx="654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price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90123" y="2893584"/>
              <a:ext cx="981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quantity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127151" y="2894969"/>
              <a:ext cx="10887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exchange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79473" y="2893584"/>
              <a:ext cx="622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date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08368" y="2893584"/>
              <a:ext cx="87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symbol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52835"/>
              </p:ext>
            </p:extLst>
          </p:nvPr>
        </p:nvGraphicFramePr>
        <p:xfrm>
          <a:off x="1618544" y="3661075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2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728072"/>
              </p:ext>
            </p:extLst>
          </p:nvPr>
        </p:nvGraphicFramePr>
        <p:xfrm>
          <a:off x="1618544" y="4054775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3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088534"/>
              </p:ext>
            </p:extLst>
          </p:nvPr>
        </p:nvGraphicFramePr>
        <p:xfrm>
          <a:off x="1618544" y="4448475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4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26600"/>
              </p:ext>
            </p:extLst>
          </p:nvPr>
        </p:nvGraphicFramePr>
        <p:xfrm>
          <a:off x="1618544" y="4842175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971112" y="3291743"/>
            <a:ext cx="5993529" cy="370717"/>
            <a:chOff x="2308368" y="2893584"/>
            <a:chExt cx="5993529" cy="370717"/>
          </a:xfrm>
        </p:grpSpPr>
        <p:sp>
          <p:nvSpPr>
            <p:cNvPr id="16" name="Rectangle 15"/>
            <p:cNvSpPr/>
            <p:nvPr/>
          </p:nvSpPr>
          <p:spPr>
            <a:xfrm>
              <a:off x="3590181" y="2893584"/>
              <a:ext cx="654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price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0123" y="2893584"/>
              <a:ext cx="981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quantity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7151" y="2894969"/>
              <a:ext cx="10887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exchange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9473" y="2893584"/>
              <a:ext cx="622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date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08368" y="2893584"/>
              <a:ext cx="87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symbol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191"/>
          <p:cNvSpPr>
            <a:spLocks/>
          </p:cNvSpPr>
          <p:nvPr/>
        </p:nvSpPr>
        <p:spPr bwMode="auto">
          <a:xfrm>
            <a:off x="1097191" y="5774785"/>
            <a:ext cx="7421297" cy="70275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25399" dir="2700000" algn="ctr" rotWithShape="0">
              <a:schemeClr val="bg2">
                <a:alpha val="70000"/>
              </a:scheme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marL="355600" algn="l" defTabSz="457200" fontAlgn="auto">
              <a:spcBef>
                <a:spcPts val="110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SELECT </a:t>
            </a:r>
            <a:r>
              <a:rPr lang="en-US" sz="2200" b="1" dirty="0" smtClean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price</a:t>
            </a:r>
            <a:endParaRPr lang="en-US" sz="2200" b="1" dirty="0">
              <a:solidFill>
                <a:srgbClr val="F7EFFF"/>
              </a:solidFill>
              <a:latin typeface="Courier New" charset="0"/>
              <a:ea typeface="ＭＳ Ｐゴシック" charset="0"/>
              <a:cs typeface="Courier New" charset="0"/>
              <a:sym typeface="Courier New" charset="0"/>
            </a:endParaRPr>
          </a:p>
          <a:p>
            <a:pPr marL="355600" algn="l" defTabSz="457200" fontAlgn="auto">
              <a:spcBef>
                <a:spcPts val="20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WHERE symbol = </a:t>
            </a:r>
            <a:r>
              <a:rPr lang="ja-JP" altLang="en-US" sz="2200" b="1" dirty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GM</a:t>
            </a:r>
            <a:r>
              <a:rPr lang="ja-JP" altLang="en-US" sz="2200" b="1" dirty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and date = </a:t>
            </a:r>
            <a:r>
              <a:rPr lang="ja-JP" altLang="en-US" sz="2200" b="1" dirty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1/17/2007</a:t>
            </a:r>
            <a:r>
              <a:rPr lang="ja-JP" altLang="en-US" sz="2200" b="1" dirty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endParaRPr lang="en-US" sz="2200" b="1" dirty="0">
              <a:solidFill>
                <a:srgbClr val="F7EFFF"/>
              </a:solidFill>
              <a:latin typeface="Courier New" charset="0"/>
              <a:ea typeface="ＭＳ Ｐゴシック" charset="0"/>
              <a:cs typeface="Courier New" charset="0"/>
              <a:sym typeface="Courier New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51181" y="5298989"/>
            <a:ext cx="7673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srgbClr val="8064A2">
                    <a:lumMod val="75000"/>
                  </a:srgbClr>
                </a:solidFill>
                <a:latin typeface="Calibri"/>
                <a:ea typeface="+mn-ea"/>
                <a:cs typeface="+mn-cs"/>
              </a:rPr>
              <a:t>SQL</a:t>
            </a:r>
            <a:endParaRPr lang="en-US" b="1" dirty="0">
              <a:solidFill>
                <a:srgbClr val="8064A2">
                  <a:lumMod val="75000"/>
                </a:srgb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743200"/>
            <a:ext cx="8229600" cy="1143000"/>
          </a:xfrm>
          <a:prstGeom prst="rect">
            <a:avLst/>
          </a:prstGeom>
          <a:effectLst>
            <a:glow rad="1181100">
              <a:schemeClr val="accent1">
                <a:lumMod val="60000"/>
                <a:lumOff val="40000"/>
                <a:alpha val="58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Nearly every business, website, government stores its most valuable data in a database</a:t>
            </a:r>
          </a:p>
          <a:p>
            <a:pPr fontAlgn="auto"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</a:rPr>
              <a:t>($35 Billion Market)</a:t>
            </a:r>
            <a:endParaRPr lang="en-US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260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769"/>
    </mc:Choice>
    <mc:Fallback xmlns="">
      <p:transition xmlns:p14="http://schemas.microsoft.com/office/powerpoint/2010/main" advTm="537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 animBg="1"/>
      <p:bldP spid="22" grpId="0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43806-4856-D04B-85D9-716CFD9F1148}" type="slidenum">
              <a:rPr lang="en-US"/>
              <a:pPr/>
              <a:t>20</a:t>
            </a:fld>
            <a:endParaRPr 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Multiple Physical Sort Orders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9000" y="1524000"/>
            <a:ext cx="7950200" cy="4927600"/>
          </a:xfrm>
          <a:ln/>
        </p:spPr>
        <p:txBody>
          <a:bodyPr/>
          <a:lstStyle/>
          <a:p>
            <a:pPr marL="317500" indent="0">
              <a:buNone/>
            </a:pPr>
            <a:r>
              <a:rPr lang="en-US" dirty="0"/>
              <a:t>An Example</a:t>
            </a:r>
          </a:p>
          <a:p>
            <a:pPr marL="352425" lvl="1" indent="0">
              <a:spcBef>
                <a:spcPts val="300"/>
              </a:spcBef>
              <a:buNone/>
            </a:pP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P1 = (</a:t>
            </a:r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Sym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, Time, </a:t>
            </a:r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BidPrice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BidSize</a:t>
            </a:r>
            <a:r>
              <a:rPr lang="en-US" sz="2000" dirty="0" smtClean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| Time)</a:t>
            </a:r>
            <a:endParaRPr lang="en-US" sz="2000" dirty="0">
              <a:latin typeface="Courier New Bold" charset="0"/>
              <a:sym typeface="Courier New Bold" charset="0"/>
            </a:endParaRPr>
          </a:p>
          <a:p>
            <a:pPr marL="352425" lvl="1" indent="0">
              <a:spcBef>
                <a:spcPts val="300"/>
              </a:spcBef>
              <a:buNone/>
            </a:pP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P2 = (</a:t>
            </a:r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Sym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, Time, </a:t>
            </a:r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AskPrice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, </a:t>
            </a:r>
            <a:r>
              <a:rPr lang="en-US" sz="2000" dirty="0" err="1" smtClean="0">
                <a:latin typeface="Courier New Bold" charset="0"/>
                <a:cs typeface="Courier New Bold" charset="0"/>
                <a:sym typeface="Courier New Bold" charset="0"/>
              </a:rPr>
              <a:t>AskSize</a:t>
            </a:r>
            <a:r>
              <a:rPr lang="en-US" sz="2000" dirty="0" smtClean="0">
                <a:latin typeface="Courier New Bold" charset="0"/>
                <a:cs typeface="Courier New Bold" charset="0"/>
                <a:sym typeface="Courier New Bold" charset="0"/>
              </a:rPr>
              <a:t> 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| </a:t>
            </a:r>
            <a:r>
              <a:rPr lang="en-US" sz="2000" dirty="0" err="1">
                <a:latin typeface="Courier New Bold" charset="0"/>
                <a:cs typeface="Courier New Bold" charset="0"/>
                <a:sym typeface="Courier New Bold" charset="0"/>
              </a:rPr>
              <a:t>Sym</a:t>
            </a:r>
            <a:r>
              <a:rPr lang="en-US" sz="2000" dirty="0">
                <a:latin typeface="Courier New Bold" charset="0"/>
                <a:cs typeface="Courier New Bold" charset="0"/>
                <a:sym typeface="Courier New Bold" charset="0"/>
              </a:rPr>
              <a:t>, Time)</a:t>
            </a:r>
            <a:endParaRPr lang="en-US" sz="2000" dirty="0">
              <a:latin typeface="Courier New Bold" charset="0"/>
              <a:sym typeface="Courier New Bold" charset="0"/>
            </a:endParaRPr>
          </a:p>
          <a:p>
            <a:pPr marL="317500" indent="0">
              <a:spcBef>
                <a:spcPts val="3200"/>
              </a:spcBef>
              <a:buNone/>
            </a:pPr>
            <a:r>
              <a:rPr lang="en-US" dirty="0"/>
              <a:t>A useful design if queries often request ...</a:t>
            </a:r>
          </a:p>
          <a:p>
            <a:pPr marL="695325" lvl="1" indent="-342900">
              <a:spcBef>
                <a:spcPts val="400"/>
              </a:spcBef>
            </a:pPr>
            <a:r>
              <a:rPr lang="en-US" dirty="0"/>
              <a:t>bids for all securities in some time range</a:t>
            </a:r>
          </a:p>
          <a:p>
            <a:pPr marL="695325" lvl="1" indent="-342900">
              <a:spcBef>
                <a:spcPts val="300"/>
              </a:spcBef>
            </a:pPr>
            <a:r>
              <a:rPr lang="en-US" dirty="0"/>
              <a:t>asks of specific securities in some time range</a:t>
            </a:r>
          </a:p>
          <a:p>
            <a:pPr marL="317500" indent="0">
              <a:spcBef>
                <a:spcPts val="3200"/>
              </a:spcBef>
              <a:buNone/>
            </a:pPr>
            <a:r>
              <a:rPr lang="en-US" dirty="0"/>
              <a:t>How is this redundancy afforded?</a:t>
            </a:r>
          </a:p>
          <a:p>
            <a:pPr marL="695325" lvl="1" indent="-342900">
              <a:spcBef>
                <a:spcPts val="300"/>
              </a:spcBef>
            </a:pPr>
            <a:r>
              <a:rPr lang="en-US" dirty="0"/>
              <a:t>store projections, not tables</a:t>
            </a:r>
          </a:p>
          <a:p>
            <a:pPr marL="695325" lvl="1" indent="-342900">
              <a:spcBef>
                <a:spcPts val="300"/>
              </a:spcBef>
            </a:pPr>
            <a:r>
              <a:rPr lang="en-US" dirty="0"/>
              <a:t>compression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67"/>
    </mc:Choice>
    <mc:Fallback>
      <p:transition xmlns:p14="http://schemas.microsoft.com/office/powerpoint/2010/main" advTm="32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61F70-A522-F343-A2CA-8FBC87F7A07F}" type="slidenum">
              <a:rPr lang="en-US"/>
              <a:pPr/>
              <a:t>21</a:t>
            </a:fld>
            <a:endParaRPr lang="en-US"/>
          </a:p>
        </p:txBody>
      </p:sp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Replication &amp; Recovery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8300" y="1041400"/>
            <a:ext cx="8559800" cy="4927600"/>
          </a:xfrm>
          <a:ln/>
        </p:spPr>
        <p:txBody>
          <a:bodyPr/>
          <a:lstStyle/>
          <a:p>
            <a:pPr marL="698500" indent="-342900">
              <a:buSzPct val="120000"/>
            </a:pPr>
            <a:r>
              <a:rPr lang="en-US" sz="2200" dirty="0" smtClean="0"/>
              <a:t>Multiple projections can also support recovery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Store enough projections for </a:t>
            </a:r>
            <a:r>
              <a:rPr lang="ja-JP" altLang="en-US" sz="2200" dirty="0">
                <a:latin typeface="Arial"/>
              </a:rPr>
              <a:t>“</a:t>
            </a:r>
            <a:r>
              <a:rPr lang="en-US" sz="2200" dirty="0"/>
              <a:t>k-safety</a:t>
            </a:r>
            <a:r>
              <a:rPr lang="ja-JP" altLang="en-US" sz="2200" dirty="0">
                <a:latin typeface="Arial"/>
              </a:rPr>
              <a:t>”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 smtClean="0"/>
              <a:t>Write-ahead log not required</a:t>
            </a:r>
            <a:endParaRPr lang="en-US" sz="2200" dirty="0"/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Replication needed for disaster recovery anyway</a:t>
            </a:r>
          </a:p>
          <a:p>
            <a:pPr marL="698500" indent="-342900">
              <a:spcBef>
                <a:spcPts val="1600"/>
              </a:spcBef>
              <a:buSzPct val="120000"/>
            </a:pPr>
            <a:r>
              <a:rPr lang="en-US" sz="2200" dirty="0"/>
              <a:t>Recovering node queries rest of system for data it needs</a:t>
            </a:r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Rebuilds missing objects from other nodes</a:t>
            </a:r>
          </a:p>
          <a:p>
            <a:pPr marL="1130300" lvl="1" indent="-342900">
              <a:spcBef>
                <a:spcPts val="300"/>
              </a:spcBef>
              <a:buSzPct val="120000"/>
            </a:pPr>
            <a:r>
              <a:rPr lang="en-US" sz="2200" dirty="0"/>
              <a:t>Another benefit of multiple sort orders</a:t>
            </a:r>
          </a:p>
        </p:txBody>
      </p:sp>
      <p:grpSp>
        <p:nvGrpSpPr>
          <p:cNvPr id="43015" name="Group 7"/>
          <p:cNvGrpSpPr>
            <a:grpSpLocks/>
          </p:cNvGrpSpPr>
          <p:nvPr/>
        </p:nvGrpSpPr>
        <p:grpSpPr bwMode="auto">
          <a:xfrm>
            <a:off x="7256463" y="4349750"/>
            <a:ext cx="1646237" cy="1644650"/>
            <a:chOff x="0" y="0"/>
            <a:chExt cx="1037" cy="1036"/>
          </a:xfrm>
        </p:grpSpPr>
        <p:sp>
          <p:nvSpPr>
            <p:cNvPr id="43011" name="AutoShape 3"/>
            <p:cNvSpPr>
              <a:spLocks/>
            </p:cNvSpPr>
            <p:nvPr/>
          </p:nvSpPr>
          <p:spPr bwMode="auto">
            <a:xfrm>
              <a:off x="0" y="0"/>
              <a:ext cx="1037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99999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2" name="AutoShape 4"/>
            <p:cNvSpPr>
              <a:spLocks/>
            </p:cNvSpPr>
            <p:nvPr/>
          </p:nvSpPr>
          <p:spPr bwMode="auto">
            <a:xfrm>
              <a:off x="0" y="0"/>
              <a:ext cx="1037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3" name="AutoShape 5"/>
            <p:cNvSpPr>
              <a:spLocks/>
            </p:cNvSpPr>
            <p:nvPr/>
          </p:nvSpPr>
          <p:spPr bwMode="auto">
            <a:xfrm>
              <a:off x="0" y="75"/>
              <a:ext cx="1037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4" name="Rectangle 6"/>
            <p:cNvSpPr>
              <a:spLocks/>
            </p:cNvSpPr>
            <p:nvPr/>
          </p:nvSpPr>
          <p:spPr bwMode="auto">
            <a:xfrm>
              <a:off x="518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20" name="Group 12"/>
          <p:cNvGrpSpPr>
            <a:grpSpLocks/>
          </p:cNvGrpSpPr>
          <p:nvPr/>
        </p:nvGrpSpPr>
        <p:grpSpPr bwMode="auto">
          <a:xfrm>
            <a:off x="1797050" y="4349750"/>
            <a:ext cx="1647825" cy="1644650"/>
            <a:chOff x="0" y="0"/>
            <a:chExt cx="1038" cy="1036"/>
          </a:xfrm>
        </p:grpSpPr>
        <p:sp>
          <p:nvSpPr>
            <p:cNvPr id="43016" name="AutoShape 8"/>
            <p:cNvSpPr>
              <a:spLocks/>
            </p:cNvSpPr>
            <p:nvPr/>
          </p:nvSpPr>
          <p:spPr bwMode="auto">
            <a:xfrm>
              <a:off x="0" y="0"/>
              <a:ext cx="1038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76A5D3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7" name="AutoShape 9"/>
            <p:cNvSpPr>
              <a:spLocks/>
            </p:cNvSpPr>
            <p:nvPr/>
          </p:nvSpPr>
          <p:spPr bwMode="auto">
            <a:xfrm>
              <a:off x="0" y="0"/>
              <a:ext cx="1038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1B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8" name="AutoShape 10"/>
            <p:cNvSpPr>
              <a:spLocks/>
            </p:cNvSpPr>
            <p:nvPr/>
          </p:nvSpPr>
          <p:spPr bwMode="auto">
            <a:xfrm>
              <a:off x="0" y="75"/>
              <a:ext cx="1038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19" name="Rectangle 11"/>
            <p:cNvSpPr>
              <a:spLocks/>
            </p:cNvSpPr>
            <p:nvPr/>
          </p:nvSpPr>
          <p:spPr bwMode="auto">
            <a:xfrm>
              <a:off x="519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25" name="Group 17"/>
          <p:cNvGrpSpPr>
            <a:grpSpLocks/>
          </p:cNvGrpSpPr>
          <p:nvPr/>
        </p:nvGrpSpPr>
        <p:grpSpPr bwMode="auto">
          <a:xfrm>
            <a:off x="4519613" y="4349750"/>
            <a:ext cx="1646237" cy="1644650"/>
            <a:chOff x="0" y="0"/>
            <a:chExt cx="1037" cy="1036"/>
          </a:xfrm>
        </p:grpSpPr>
        <p:sp>
          <p:nvSpPr>
            <p:cNvPr id="43021" name="AutoShape 13"/>
            <p:cNvSpPr>
              <a:spLocks/>
            </p:cNvSpPr>
            <p:nvPr/>
          </p:nvSpPr>
          <p:spPr bwMode="auto">
            <a:xfrm>
              <a:off x="0" y="0"/>
              <a:ext cx="1037" cy="10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709"/>
                    <a:pt x="0" y="1583"/>
                  </a:cubicBezTo>
                  <a:lnTo>
                    <a:pt x="0" y="20017"/>
                  </a:lnTo>
                  <a:cubicBezTo>
                    <a:pt x="0" y="20891"/>
                    <a:pt x="4835" y="21600"/>
                    <a:pt x="10800" y="21600"/>
                  </a:cubicBezTo>
                  <a:cubicBezTo>
                    <a:pt x="16765" y="21600"/>
                    <a:pt x="21600" y="20891"/>
                    <a:pt x="21600" y="20017"/>
                  </a:cubicBezTo>
                  <a:lnTo>
                    <a:pt x="21600" y="1583"/>
                  </a:lnTo>
                  <a:cubicBezTo>
                    <a:pt x="21600" y="709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76ADB2"/>
            </a:solidFill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2" name="AutoShape 14"/>
            <p:cNvSpPr>
              <a:spLocks/>
            </p:cNvSpPr>
            <p:nvPr/>
          </p:nvSpPr>
          <p:spPr bwMode="auto">
            <a:xfrm>
              <a:off x="0" y="0"/>
              <a:ext cx="1037" cy="15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91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3" name="AutoShape 15"/>
            <p:cNvSpPr>
              <a:spLocks/>
            </p:cNvSpPr>
            <p:nvPr/>
          </p:nvSpPr>
          <p:spPr bwMode="auto">
            <a:xfrm>
              <a:off x="0" y="75"/>
              <a:ext cx="1037" cy="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24" name="Rectangle 16"/>
            <p:cNvSpPr>
              <a:spLocks/>
            </p:cNvSpPr>
            <p:nvPr/>
          </p:nvSpPr>
          <p:spPr bwMode="auto">
            <a:xfrm>
              <a:off x="518" y="151"/>
              <a:ext cx="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43035" name="Group 27"/>
          <p:cNvGrpSpPr>
            <a:grpSpLocks/>
          </p:cNvGrpSpPr>
          <p:nvPr/>
        </p:nvGrpSpPr>
        <p:grpSpPr bwMode="auto">
          <a:xfrm>
            <a:off x="1939925" y="5070475"/>
            <a:ext cx="1362075" cy="952500"/>
            <a:chOff x="0" y="0"/>
            <a:chExt cx="858" cy="600"/>
          </a:xfrm>
        </p:grpSpPr>
        <p:grpSp>
          <p:nvGrpSpPr>
            <p:cNvPr id="43028" name="Group 20"/>
            <p:cNvGrpSpPr>
              <a:grpSpLocks/>
            </p:cNvGrpSpPr>
            <p:nvPr/>
          </p:nvGrpSpPr>
          <p:grpSpPr bwMode="auto">
            <a:xfrm>
              <a:off x="0" y="0"/>
              <a:ext cx="248" cy="600"/>
              <a:chOff x="0" y="0"/>
              <a:chExt cx="248" cy="600"/>
            </a:xfrm>
          </p:grpSpPr>
          <p:sp>
            <p:nvSpPr>
              <p:cNvPr id="43026" name="Rectangle 18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27" name="Rectangle 19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A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  <p:grpSp>
          <p:nvGrpSpPr>
            <p:cNvPr id="43031" name="Group 23"/>
            <p:cNvGrpSpPr>
              <a:grpSpLocks/>
            </p:cNvGrpSpPr>
            <p:nvPr/>
          </p:nvGrpSpPr>
          <p:grpSpPr bwMode="auto">
            <a:xfrm>
              <a:off x="303" y="0"/>
              <a:ext cx="248" cy="600"/>
              <a:chOff x="0" y="0"/>
              <a:chExt cx="248" cy="600"/>
            </a:xfrm>
          </p:grpSpPr>
          <p:sp>
            <p:nvSpPr>
              <p:cNvPr id="43029" name="Rectangle 21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30" name="Rectangle 22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B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  <p:grpSp>
          <p:nvGrpSpPr>
            <p:cNvPr id="43034" name="Group 26"/>
            <p:cNvGrpSpPr>
              <a:grpSpLocks/>
            </p:cNvGrpSpPr>
            <p:nvPr/>
          </p:nvGrpSpPr>
          <p:grpSpPr bwMode="auto">
            <a:xfrm>
              <a:off x="610" y="0"/>
              <a:ext cx="248" cy="600"/>
              <a:chOff x="0" y="0"/>
              <a:chExt cx="248" cy="600"/>
            </a:xfrm>
          </p:grpSpPr>
          <p:sp>
            <p:nvSpPr>
              <p:cNvPr id="43032" name="Rectangle 24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33" name="Rectangle 25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3</a:t>
                </a:r>
              </a:p>
            </p:txBody>
          </p:sp>
        </p:grpSp>
      </p:grpSp>
      <p:grpSp>
        <p:nvGrpSpPr>
          <p:cNvPr id="43038" name="Group 30"/>
          <p:cNvGrpSpPr>
            <a:grpSpLocks/>
          </p:cNvGrpSpPr>
          <p:nvPr/>
        </p:nvGrpSpPr>
        <p:grpSpPr bwMode="auto">
          <a:xfrm>
            <a:off x="4660900" y="5070475"/>
            <a:ext cx="393700" cy="952500"/>
            <a:chOff x="0" y="0"/>
            <a:chExt cx="248" cy="600"/>
          </a:xfrm>
        </p:grpSpPr>
        <p:sp>
          <p:nvSpPr>
            <p:cNvPr id="43036" name="Rectangle 28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37" name="Rectangle 29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41" name="Group 33"/>
          <p:cNvGrpSpPr>
            <a:grpSpLocks/>
          </p:cNvGrpSpPr>
          <p:nvPr/>
        </p:nvGrpSpPr>
        <p:grpSpPr bwMode="auto">
          <a:xfrm>
            <a:off x="5143500" y="5070475"/>
            <a:ext cx="393700" cy="952500"/>
            <a:chOff x="0" y="0"/>
            <a:chExt cx="248" cy="600"/>
          </a:xfrm>
        </p:grpSpPr>
        <p:sp>
          <p:nvSpPr>
            <p:cNvPr id="43039" name="Rectangle 31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40" name="Rectangle 32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44" name="Group 36"/>
          <p:cNvGrpSpPr>
            <a:grpSpLocks/>
          </p:cNvGrpSpPr>
          <p:nvPr/>
        </p:nvGrpSpPr>
        <p:grpSpPr bwMode="auto">
          <a:xfrm>
            <a:off x="5630863" y="5070475"/>
            <a:ext cx="393700" cy="952500"/>
            <a:chOff x="0" y="0"/>
            <a:chExt cx="248" cy="600"/>
          </a:xfrm>
        </p:grpSpPr>
        <p:sp>
          <p:nvSpPr>
            <p:cNvPr id="43042" name="Rectangle 34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43" name="Rectangle 35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54" name="Group 46"/>
          <p:cNvGrpSpPr>
            <a:grpSpLocks/>
          </p:cNvGrpSpPr>
          <p:nvPr/>
        </p:nvGrpSpPr>
        <p:grpSpPr bwMode="auto">
          <a:xfrm>
            <a:off x="4656138" y="4481513"/>
            <a:ext cx="1371600" cy="952500"/>
            <a:chOff x="0" y="0"/>
            <a:chExt cx="864" cy="600"/>
          </a:xfrm>
        </p:grpSpPr>
        <p:grpSp>
          <p:nvGrpSpPr>
            <p:cNvPr id="43047" name="Group 39"/>
            <p:cNvGrpSpPr>
              <a:grpSpLocks/>
            </p:cNvGrpSpPr>
            <p:nvPr/>
          </p:nvGrpSpPr>
          <p:grpSpPr bwMode="auto">
            <a:xfrm>
              <a:off x="0" y="0"/>
              <a:ext cx="248" cy="600"/>
              <a:chOff x="0" y="0"/>
              <a:chExt cx="248" cy="600"/>
            </a:xfrm>
          </p:grpSpPr>
          <p:sp>
            <p:nvSpPr>
              <p:cNvPr id="43045" name="Rectangle 37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46" name="Rectangle 38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B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  <p:grpSp>
          <p:nvGrpSpPr>
            <p:cNvPr id="43050" name="Group 42"/>
            <p:cNvGrpSpPr>
              <a:grpSpLocks/>
            </p:cNvGrpSpPr>
            <p:nvPr/>
          </p:nvGrpSpPr>
          <p:grpSpPr bwMode="auto">
            <a:xfrm>
              <a:off x="308" y="0"/>
              <a:ext cx="248" cy="600"/>
              <a:chOff x="0" y="0"/>
              <a:chExt cx="248" cy="600"/>
            </a:xfrm>
          </p:grpSpPr>
          <p:sp>
            <p:nvSpPr>
              <p:cNvPr id="43048" name="Rectangle 40"/>
              <p:cNvSpPr>
                <a:spLocks/>
              </p:cNvSpPr>
              <p:nvPr/>
            </p:nvSpPr>
            <p:spPr bwMode="auto">
              <a:xfrm>
                <a:off x="0" y="176"/>
                <a:ext cx="248" cy="248"/>
              </a:xfrm>
              <a:prstGeom prst="rect">
                <a:avLst/>
              </a:prstGeom>
              <a:solidFill>
                <a:srgbClr val="A8BF8A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49" name="Rectangle 41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A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  <p:grpSp>
          <p:nvGrpSpPr>
            <p:cNvPr id="43053" name="Group 45"/>
            <p:cNvGrpSpPr>
              <a:grpSpLocks/>
            </p:cNvGrpSpPr>
            <p:nvPr/>
          </p:nvGrpSpPr>
          <p:grpSpPr bwMode="auto">
            <a:xfrm>
              <a:off x="616" y="0"/>
              <a:ext cx="248" cy="600"/>
              <a:chOff x="0" y="0"/>
              <a:chExt cx="248" cy="600"/>
            </a:xfrm>
          </p:grpSpPr>
          <p:sp>
            <p:nvSpPr>
              <p:cNvPr id="43051" name="Rectangle 43"/>
              <p:cNvSpPr>
                <a:spLocks/>
              </p:cNvSpPr>
              <p:nvPr/>
            </p:nvSpPr>
            <p:spPr bwMode="auto">
              <a:xfrm>
                <a:off x="0" y="176"/>
                <a:ext cx="247" cy="248"/>
              </a:xfrm>
              <a:prstGeom prst="rect">
                <a:avLst/>
              </a:prstGeom>
              <a:solidFill>
                <a:srgbClr val="CADDBE"/>
              </a:solidFill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52" name="Rectangle 44"/>
              <p:cNvSpPr>
                <a:spLocks/>
              </p:cNvSpPr>
              <p:nvPr/>
            </p:nvSpPr>
            <p:spPr bwMode="auto">
              <a:xfrm>
                <a:off x="0" y="0"/>
                <a:ext cx="248" cy="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50800" tIns="50800" bIns="50800" anchor="ctr"/>
              <a:lstStyle/>
              <a:p>
                <a:pPr algn="l"/>
                <a:endParaRPr lang="en-US"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  <a:p>
                <a:endPara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8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endParaRPr lang="en-US" sz="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endParaRPr>
              </a:p>
              <a:p>
                <a:r>
                  <a: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C</a:t>
                </a:r>
                <a:r>
                  <a:rPr lang="en-US" sz="1400" baseline="-390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rPr>
                  <a:t>1</a:t>
                </a:r>
              </a:p>
            </p:txBody>
          </p:sp>
        </p:grpSp>
      </p:grpSp>
      <p:grpSp>
        <p:nvGrpSpPr>
          <p:cNvPr id="43057" name="Group 49"/>
          <p:cNvGrpSpPr>
            <a:grpSpLocks/>
          </p:cNvGrpSpPr>
          <p:nvPr/>
        </p:nvGrpSpPr>
        <p:grpSpPr bwMode="auto">
          <a:xfrm>
            <a:off x="1935163" y="4481513"/>
            <a:ext cx="393700" cy="952500"/>
            <a:chOff x="0" y="0"/>
            <a:chExt cx="248" cy="600"/>
          </a:xfrm>
        </p:grpSpPr>
        <p:sp>
          <p:nvSpPr>
            <p:cNvPr id="43055" name="Rectangle 47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56" name="Rectangle 48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0" name="Group 52"/>
          <p:cNvGrpSpPr>
            <a:grpSpLocks/>
          </p:cNvGrpSpPr>
          <p:nvPr/>
        </p:nvGrpSpPr>
        <p:grpSpPr bwMode="auto">
          <a:xfrm>
            <a:off x="2422525" y="4481513"/>
            <a:ext cx="393700" cy="952500"/>
            <a:chOff x="0" y="0"/>
            <a:chExt cx="248" cy="600"/>
          </a:xfrm>
        </p:grpSpPr>
        <p:sp>
          <p:nvSpPr>
            <p:cNvPr id="43058" name="Rectangle 50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59" name="Rectangle 51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3" name="Group 55"/>
          <p:cNvGrpSpPr>
            <a:grpSpLocks/>
          </p:cNvGrpSpPr>
          <p:nvPr/>
        </p:nvGrpSpPr>
        <p:grpSpPr bwMode="auto">
          <a:xfrm>
            <a:off x="2913063" y="4481513"/>
            <a:ext cx="393700" cy="952500"/>
            <a:chOff x="0" y="0"/>
            <a:chExt cx="248" cy="600"/>
          </a:xfrm>
        </p:grpSpPr>
        <p:sp>
          <p:nvSpPr>
            <p:cNvPr id="43061" name="Rectangle 53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2" name="Rectangle 54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2</a:t>
              </a:r>
            </a:p>
          </p:txBody>
        </p:sp>
      </p:grpSp>
      <p:grpSp>
        <p:nvGrpSpPr>
          <p:cNvPr id="43066" name="Group 58"/>
          <p:cNvGrpSpPr>
            <a:grpSpLocks/>
          </p:cNvGrpSpPr>
          <p:nvPr/>
        </p:nvGrpSpPr>
        <p:grpSpPr bwMode="auto">
          <a:xfrm>
            <a:off x="4656138" y="4481513"/>
            <a:ext cx="393700" cy="952500"/>
            <a:chOff x="0" y="0"/>
            <a:chExt cx="248" cy="600"/>
          </a:xfrm>
        </p:grpSpPr>
        <p:sp>
          <p:nvSpPr>
            <p:cNvPr id="43064" name="Rectangle 56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5" name="Rectangle 57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69" name="Group 61"/>
          <p:cNvGrpSpPr>
            <a:grpSpLocks/>
          </p:cNvGrpSpPr>
          <p:nvPr/>
        </p:nvGrpSpPr>
        <p:grpSpPr bwMode="auto">
          <a:xfrm>
            <a:off x="5145088" y="4481513"/>
            <a:ext cx="393700" cy="952500"/>
            <a:chOff x="0" y="0"/>
            <a:chExt cx="248" cy="600"/>
          </a:xfrm>
        </p:grpSpPr>
        <p:sp>
          <p:nvSpPr>
            <p:cNvPr id="43067" name="Rectangle 59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68" name="Rectangle 60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72" name="Group 64"/>
          <p:cNvGrpSpPr>
            <a:grpSpLocks/>
          </p:cNvGrpSpPr>
          <p:nvPr/>
        </p:nvGrpSpPr>
        <p:grpSpPr bwMode="auto">
          <a:xfrm>
            <a:off x="5635625" y="4481513"/>
            <a:ext cx="393700" cy="952500"/>
            <a:chOff x="0" y="0"/>
            <a:chExt cx="248" cy="600"/>
          </a:xfrm>
        </p:grpSpPr>
        <p:sp>
          <p:nvSpPr>
            <p:cNvPr id="43070" name="Rectangle 62"/>
            <p:cNvSpPr>
              <a:spLocks/>
            </p:cNvSpPr>
            <p:nvPr/>
          </p:nvSpPr>
          <p:spPr bwMode="auto">
            <a:xfrm>
              <a:off x="0" y="176"/>
              <a:ext cx="247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1" name="Rectangle 63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1</a:t>
              </a:r>
            </a:p>
          </p:txBody>
        </p:sp>
      </p:grpSp>
      <p:grpSp>
        <p:nvGrpSpPr>
          <p:cNvPr id="43075" name="Group 67"/>
          <p:cNvGrpSpPr>
            <a:grpSpLocks/>
          </p:cNvGrpSpPr>
          <p:nvPr/>
        </p:nvGrpSpPr>
        <p:grpSpPr bwMode="auto">
          <a:xfrm>
            <a:off x="1939925" y="5070475"/>
            <a:ext cx="393700" cy="952500"/>
            <a:chOff x="0" y="0"/>
            <a:chExt cx="248" cy="600"/>
          </a:xfrm>
        </p:grpSpPr>
        <p:sp>
          <p:nvSpPr>
            <p:cNvPr id="43073" name="Rectangle 65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A8BF8A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4" name="Rectangle 66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A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078" name="Group 70"/>
          <p:cNvGrpSpPr>
            <a:grpSpLocks/>
          </p:cNvGrpSpPr>
          <p:nvPr/>
        </p:nvGrpSpPr>
        <p:grpSpPr bwMode="auto">
          <a:xfrm>
            <a:off x="2420938" y="5070475"/>
            <a:ext cx="393700" cy="952500"/>
            <a:chOff x="0" y="0"/>
            <a:chExt cx="248" cy="600"/>
          </a:xfrm>
        </p:grpSpPr>
        <p:sp>
          <p:nvSpPr>
            <p:cNvPr id="43076" name="Rectangle 68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77" name="Rectangle 69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B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081" name="Group 73"/>
          <p:cNvGrpSpPr>
            <a:grpSpLocks/>
          </p:cNvGrpSpPr>
          <p:nvPr/>
        </p:nvGrpSpPr>
        <p:grpSpPr bwMode="auto">
          <a:xfrm>
            <a:off x="2908300" y="5070475"/>
            <a:ext cx="393700" cy="952500"/>
            <a:chOff x="0" y="0"/>
            <a:chExt cx="248" cy="600"/>
          </a:xfrm>
        </p:grpSpPr>
        <p:sp>
          <p:nvSpPr>
            <p:cNvPr id="43079" name="Rectangle 71"/>
            <p:cNvSpPr>
              <a:spLocks/>
            </p:cNvSpPr>
            <p:nvPr/>
          </p:nvSpPr>
          <p:spPr bwMode="auto">
            <a:xfrm>
              <a:off x="0" y="176"/>
              <a:ext cx="248" cy="248"/>
            </a:xfrm>
            <a:prstGeom prst="rect">
              <a:avLst/>
            </a:prstGeom>
            <a:solidFill>
              <a:srgbClr val="CADDBE"/>
            </a:solidFill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43080" name="Rectangle 72"/>
            <p:cNvSpPr>
              <a:spLocks/>
            </p:cNvSpPr>
            <p:nvPr/>
          </p:nvSpPr>
          <p:spPr bwMode="auto">
            <a:xfrm>
              <a:off x="0" y="0"/>
              <a:ext cx="24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50800" tIns="50800" bIns="5080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pPr algn="l"/>
              <a:endPara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  <a:p>
              <a:endParaRPr lang="en-US" sz="8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C</a:t>
              </a:r>
              <a:r>
                <a:rPr lang="en-US" sz="1400" baseline="-39000" dirty="0">
                  <a:solidFill>
                    <a:schemeClr val="tx1"/>
                  </a:solidFill>
                  <a:latin typeface="Arial Bold" charset="0"/>
                  <a:ea typeface="ＭＳ Ｐゴシック" charset="0"/>
                  <a:cs typeface="Arial Bold" charset="0"/>
                  <a:sym typeface="Arial Bold" charset="0"/>
                </a:rPr>
                <a:t>3</a:t>
              </a:r>
            </a:p>
          </p:txBody>
        </p:sp>
      </p:grpSp>
      <p:grpSp>
        <p:nvGrpSpPr>
          <p:cNvPr id="43107" name="Group 99"/>
          <p:cNvGrpSpPr>
            <a:grpSpLocks/>
          </p:cNvGrpSpPr>
          <p:nvPr/>
        </p:nvGrpSpPr>
        <p:grpSpPr bwMode="auto">
          <a:xfrm>
            <a:off x="7256463" y="4349750"/>
            <a:ext cx="1646237" cy="1673225"/>
            <a:chOff x="0" y="0"/>
            <a:chExt cx="1037" cy="1054"/>
          </a:xfrm>
        </p:grpSpPr>
        <p:grpSp>
          <p:nvGrpSpPr>
            <p:cNvPr id="43086" name="Group 78"/>
            <p:cNvGrpSpPr>
              <a:grpSpLocks/>
            </p:cNvGrpSpPr>
            <p:nvPr/>
          </p:nvGrpSpPr>
          <p:grpSpPr bwMode="auto">
            <a:xfrm>
              <a:off x="0" y="0"/>
              <a:ext cx="1037" cy="1036"/>
              <a:chOff x="0" y="0"/>
              <a:chExt cx="1037" cy="1036"/>
            </a:xfrm>
          </p:grpSpPr>
          <p:sp>
            <p:nvSpPr>
              <p:cNvPr id="43082" name="AutoShape 74"/>
              <p:cNvSpPr>
                <a:spLocks/>
              </p:cNvSpPr>
              <p:nvPr/>
            </p:nvSpPr>
            <p:spPr bwMode="auto">
              <a:xfrm>
                <a:off x="0" y="0"/>
                <a:ext cx="1037" cy="10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709"/>
                      <a:pt x="0" y="1583"/>
                    </a:cubicBezTo>
                    <a:lnTo>
                      <a:pt x="0" y="20017"/>
                    </a:lnTo>
                    <a:cubicBezTo>
                      <a:pt x="0" y="20891"/>
                      <a:pt x="4835" y="21600"/>
                      <a:pt x="10800" y="21600"/>
                    </a:cubicBezTo>
                    <a:cubicBezTo>
                      <a:pt x="16765" y="21600"/>
                      <a:pt x="21600" y="20891"/>
                      <a:pt x="21600" y="20017"/>
                    </a:cubicBezTo>
                    <a:lnTo>
                      <a:pt x="21600" y="1583"/>
                    </a:lnTo>
                    <a:cubicBezTo>
                      <a:pt x="21600" y="709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8AC6CD"/>
              </a:solidFill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3" name="AutoShape 75"/>
              <p:cNvSpPr>
                <a:spLocks/>
              </p:cNvSpPr>
              <p:nvPr/>
            </p:nvSpPr>
            <p:spPr bwMode="auto">
              <a:xfrm>
                <a:off x="0" y="0"/>
                <a:ext cx="1037" cy="15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A1D1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 cap="flat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4" name="AutoShape 76"/>
              <p:cNvSpPr>
                <a:spLocks/>
              </p:cNvSpPr>
              <p:nvPr/>
            </p:nvSpPr>
            <p:spPr bwMode="auto">
              <a:xfrm>
                <a:off x="0" y="75"/>
                <a:ext cx="1037" cy="7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1929"/>
                      <a:pt x="4835" y="21600"/>
                      <a:pt x="10800" y="21600"/>
                    </a:cubicBezTo>
                    <a:cubicBezTo>
                      <a:pt x="16765" y="21600"/>
                      <a:pt x="21600" y="11929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rial"/>
                </a:endParaRPr>
              </a:p>
            </p:txBody>
          </p:sp>
          <p:sp>
            <p:nvSpPr>
              <p:cNvPr id="43085" name="Rectangle 77"/>
              <p:cNvSpPr>
                <a:spLocks/>
              </p:cNvSpPr>
              <p:nvPr/>
            </p:nvSpPr>
            <p:spPr bwMode="auto">
              <a:xfrm>
                <a:off x="518" y="151"/>
                <a:ext cx="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dirty="0">
                  <a:latin typeface="Arial"/>
                </a:endParaRPr>
              </a:p>
            </p:txBody>
          </p:sp>
        </p:grpSp>
        <p:grpSp>
          <p:nvGrpSpPr>
            <p:cNvPr id="43096" name="Group 88"/>
            <p:cNvGrpSpPr>
              <a:grpSpLocks/>
            </p:cNvGrpSpPr>
            <p:nvPr/>
          </p:nvGrpSpPr>
          <p:grpSpPr bwMode="auto">
            <a:xfrm>
              <a:off x="89" y="454"/>
              <a:ext cx="858" cy="600"/>
              <a:chOff x="0" y="0"/>
              <a:chExt cx="858" cy="600"/>
            </a:xfrm>
          </p:grpSpPr>
          <p:grpSp>
            <p:nvGrpSpPr>
              <p:cNvPr id="43089" name="Group 81"/>
              <p:cNvGrpSpPr>
                <a:grpSpLocks/>
              </p:cNvGrpSpPr>
              <p:nvPr/>
            </p:nvGrpSpPr>
            <p:grpSpPr bwMode="auto">
              <a:xfrm>
                <a:off x="0" y="0"/>
                <a:ext cx="248" cy="600"/>
                <a:chOff x="0" y="0"/>
                <a:chExt cx="248" cy="600"/>
              </a:xfrm>
            </p:grpSpPr>
            <p:sp>
              <p:nvSpPr>
                <p:cNvPr id="43087" name="Rectangle 79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88" name="Rectangle 80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A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  <p:grpSp>
            <p:nvGrpSpPr>
              <p:cNvPr id="43092" name="Group 84"/>
              <p:cNvGrpSpPr>
                <a:grpSpLocks/>
              </p:cNvGrpSpPr>
              <p:nvPr/>
            </p:nvGrpSpPr>
            <p:grpSpPr bwMode="auto">
              <a:xfrm>
                <a:off x="303" y="0"/>
                <a:ext cx="248" cy="600"/>
                <a:chOff x="0" y="0"/>
                <a:chExt cx="248" cy="600"/>
              </a:xfrm>
            </p:grpSpPr>
            <p:sp>
              <p:nvSpPr>
                <p:cNvPr id="43090" name="Rectangle 82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1" name="Rectangle 83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B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  <p:grpSp>
            <p:nvGrpSpPr>
              <p:cNvPr id="43095" name="Group 87"/>
              <p:cNvGrpSpPr>
                <a:grpSpLocks/>
              </p:cNvGrpSpPr>
              <p:nvPr/>
            </p:nvGrpSpPr>
            <p:grpSpPr bwMode="auto">
              <a:xfrm>
                <a:off x="610" y="0"/>
                <a:ext cx="248" cy="600"/>
                <a:chOff x="0" y="0"/>
                <a:chExt cx="248" cy="600"/>
              </a:xfrm>
            </p:grpSpPr>
            <p:sp>
              <p:nvSpPr>
                <p:cNvPr id="43093" name="Rectangle 85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4" name="Rectangle 86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C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1</a:t>
                  </a:r>
                </a:p>
              </p:txBody>
            </p:sp>
          </p:grpSp>
        </p:grpSp>
        <p:grpSp>
          <p:nvGrpSpPr>
            <p:cNvPr id="43106" name="Group 98"/>
            <p:cNvGrpSpPr>
              <a:grpSpLocks/>
            </p:cNvGrpSpPr>
            <p:nvPr/>
          </p:nvGrpSpPr>
          <p:grpSpPr bwMode="auto">
            <a:xfrm>
              <a:off x="84" y="83"/>
              <a:ext cx="869" cy="600"/>
              <a:chOff x="0" y="0"/>
              <a:chExt cx="869" cy="600"/>
            </a:xfrm>
          </p:grpSpPr>
          <p:grpSp>
            <p:nvGrpSpPr>
              <p:cNvPr id="43099" name="Group 91"/>
              <p:cNvGrpSpPr>
                <a:grpSpLocks/>
              </p:cNvGrpSpPr>
              <p:nvPr/>
            </p:nvGrpSpPr>
            <p:grpSpPr bwMode="auto">
              <a:xfrm>
                <a:off x="0" y="0"/>
                <a:ext cx="248" cy="600"/>
                <a:chOff x="0" y="0"/>
                <a:chExt cx="248" cy="600"/>
              </a:xfrm>
            </p:grpSpPr>
            <p:sp>
              <p:nvSpPr>
                <p:cNvPr id="43097" name="Rectangle 89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098" name="Rectangle 90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B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  <p:grpSp>
            <p:nvGrpSpPr>
              <p:cNvPr id="43102" name="Group 94"/>
              <p:cNvGrpSpPr>
                <a:grpSpLocks/>
              </p:cNvGrpSpPr>
              <p:nvPr/>
            </p:nvGrpSpPr>
            <p:grpSpPr bwMode="auto">
              <a:xfrm>
                <a:off x="307" y="0"/>
                <a:ext cx="248" cy="600"/>
                <a:chOff x="0" y="0"/>
                <a:chExt cx="248" cy="600"/>
              </a:xfrm>
            </p:grpSpPr>
            <p:sp>
              <p:nvSpPr>
                <p:cNvPr id="43100" name="Rectangle 92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A8BF8A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101" name="Rectangle 93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A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  <p:grpSp>
            <p:nvGrpSpPr>
              <p:cNvPr id="43105" name="Group 97"/>
              <p:cNvGrpSpPr>
                <a:grpSpLocks/>
              </p:cNvGrpSpPr>
              <p:nvPr/>
            </p:nvGrpSpPr>
            <p:grpSpPr bwMode="auto">
              <a:xfrm>
                <a:off x="621" y="0"/>
                <a:ext cx="248" cy="600"/>
                <a:chOff x="0" y="0"/>
                <a:chExt cx="248" cy="600"/>
              </a:xfrm>
            </p:grpSpPr>
            <p:sp>
              <p:nvSpPr>
                <p:cNvPr id="43103" name="Rectangle 95"/>
                <p:cNvSpPr>
                  <a:spLocks/>
                </p:cNvSpPr>
                <p:nvPr/>
              </p:nvSpPr>
              <p:spPr bwMode="auto">
                <a:xfrm>
                  <a:off x="0" y="176"/>
                  <a:ext cx="247" cy="248"/>
                </a:xfrm>
                <a:prstGeom prst="rect">
                  <a:avLst/>
                </a:prstGeom>
                <a:solidFill>
                  <a:srgbClr val="CADDBE"/>
                </a:solidFill>
                <a:ln w="12700" cap="flat">
                  <a:solidFill>
                    <a:srgbClr val="80808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 dirty="0">
                    <a:latin typeface="Arial"/>
                  </a:endParaRPr>
                </a:p>
              </p:txBody>
            </p:sp>
            <p:sp>
              <p:nvSpPr>
                <p:cNvPr id="43104" name="Rectangle 96"/>
                <p:cNvSpPr>
                  <a:spLocks/>
                </p:cNvSpPr>
                <p:nvPr/>
              </p:nvSpPr>
              <p:spPr bwMode="auto">
                <a:xfrm>
                  <a:off x="0" y="0"/>
                  <a:ext cx="248" cy="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rgbClr val="000000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50800" tIns="50800" bIns="50800" anchor="ctr"/>
                <a:lstStyle/>
                <a:p>
                  <a:pPr algn="l"/>
                  <a:endParaRPr lang="en-US"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endParaRPr>
                </a:p>
                <a:p>
                  <a:endParaRPr lang="en-US" sz="1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8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endParaRPr lang="en-US" sz="400">
                    <a:solidFill>
                      <a:schemeClr val="tx1"/>
                    </a:solidFill>
                    <a:latin typeface="Arial Bold" charset="0"/>
                    <a:ea typeface="ＭＳ Ｐゴシック" charset="0"/>
                    <a:cs typeface="Arial Bold" charset="0"/>
                    <a:sym typeface="Arial Bold" charset="0"/>
                  </a:endParaRPr>
                </a:p>
                <a:p>
                  <a:r>
                    <a:rPr lang="en-US" sz="14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C</a:t>
                  </a:r>
                  <a:r>
                    <a:rPr lang="en-US" sz="1400" baseline="-39000">
                      <a:solidFill>
                        <a:schemeClr val="tx1"/>
                      </a:solidFill>
                      <a:latin typeface="Arial Bold" charset="0"/>
                      <a:ea typeface="ＭＳ Ｐゴシック" charset="0"/>
                      <a:cs typeface="Arial Bold" charset="0"/>
                      <a:sym typeface="Arial Bold" charset="0"/>
                    </a:rPr>
                    <a:t>3</a:t>
                  </a:r>
                </a:p>
              </p:txBody>
            </p:sp>
          </p:grpSp>
        </p:grpSp>
      </p:grpSp>
      <p:sp>
        <p:nvSpPr>
          <p:cNvPr id="43108" name="Rectangle 100"/>
          <p:cNvSpPr>
            <a:spLocks/>
          </p:cNvSpPr>
          <p:nvPr/>
        </p:nvSpPr>
        <p:spPr bwMode="auto">
          <a:xfrm>
            <a:off x="584200" y="6324084"/>
            <a:ext cx="41421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695325" indent="-339725" algn="l">
              <a:spcBef>
                <a:spcPts val="1800"/>
              </a:spcBef>
              <a:buSzPct val="66000"/>
              <a:buFontTx/>
              <a:buBlip>
                <a:blip r:embed="rId3"/>
              </a:buBlip>
            </a:pPr>
            <a:r>
              <a:rPr lang="en-US" sz="2400" dirty="0">
                <a:solidFill>
                  <a:schemeClr val="tx1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Lau &amp; Madden, VLDB 2006.</a:t>
            </a:r>
          </a:p>
        </p:txBody>
      </p:sp>
      <p:graphicFrame>
        <p:nvGraphicFramePr>
          <p:cNvPr id="43109" name="Group 101"/>
          <p:cNvGraphicFramePr>
            <a:graphicFrameLocks noGrp="1"/>
          </p:cNvGraphicFramePr>
          <p:nvPr/>
        </p:nvGraphicFramePr>
        <p:xfrm>
          <a:off x="241300" y="4686300"/>
          <a:ext cx="1320800" cy="304800"/>
        </p:xfrm>
        <a:graphic>
          <a:graphicData uri="http://schemas.openxmlformats.org/drawingml/2006/table">
            <a:tbl>
              <a:tblPr/>
              <a:tblGrid>
                <a:gridCol w="439738"/>
                <a:gridCol w="441325"/>
                <a:gridCol w="439737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23" name="Group 115"/>
          <p:cNvGraphicFramePr>
            <a:graphicFrameLocks noGrp="1"/>
          </p:cNvGraphicFramePr>
          <p:nvPr/>
        </p:nvGraphicFramePr>
        <p:xfrm>
          <a:off x="241300" y="5118100"/>
          <a:ext cx="1319213" cy="304800"/>
        </p:xfrm>
        <a:graphic>
          <a:graphicData uri="http://schemas.openxmlformats.org/drawingml/2006/table">
            <a:tbl>
              <a:tblPr/>
              <a:tblGrid>
                <a:gridCol w="439738"/>
                <a:gridCol w="439737"/>
                <a:gridCol w="439738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B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B66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137" name="Group 129"/>
          <p:cNvGraphicFramePr>
            <a:graphicFrameLocks noGrp="1"/>
          </p:cNvGraphicFramePr>
          <p:nvPr/>
        </p:nvGraphicFramePr>
        <p:xfrm>
          <a:off x="241300" y="5549900"/>
          <a:ext cx="1295400" cy="304800"/>
        </p:xfrm>
        <a:graphic>
          <a:graphicData uri="http://schemas.openxmlformats.org/drawingml/2006/table">
            <a:tbl>
              <a:tblPr/>
              <a:tblGrid>
                <a:gridCol w="431800"/>
                <a:gridCol w="431800"/>
                <a:gridCol w="4318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2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6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6D9AB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2798"/>
    </mc:Choice>
    <mc:Fallback>
      <p:transition xmlns:p14="http://schemas.microsoft.com/office/powerpoint/2010/main" advTm="127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0.64965 -0.086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3" y="-4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0.55 -0.08889 " pathEditMode="relative" ptsTypes="AA">
                                      <p:cBhvr>
                                        <p:cTn id="22" dur="2000" fill="hold"/>
                                        <p:tgtEl>
                                          <p:spTgt spid="4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59375 -0.086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-43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3526 0.088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3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2" y="439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7 L 0.24913 0.0881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44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29548 0.088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3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4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4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A5A44-6801-4049-A7FE-ED05846CC866}" type="slidenum">
              <a:rPr lang="en-US"/>
              <a:pPr/>
              <a:t>22</a:t>
            </a:fld>
            <a:endParaRPr lang="en-US"/>
          </a:p>
        </p:txBody>
      </p:sp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Commercial Benchmark</a:t>
            </a:r>
            <a:endParaRPr lang="en-US" dirty="0"/>
          </a:p>
        </p:txBody>
      </p:sp>
      <p:sp>
        <p:nvSpPr>
          <p:cNvPr id="63490" name="Rectangle 2"/>
          <p:cNvSpPr>
            <a:spLocks/>
          </p:cNvSpPr>
          <p:nvPr/>
        </p:nvSpPr>
        <p:spPr bwMode="auto">
          <a:xfrm>
            <a:off x="508000" y="5156200"/>
            <a:ext cx="58674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Customer benchmark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Mobile communications company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20 TB of Call Detail Records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 a 5-node cluster, each with:</a:t>
            </a:r>
          </a:p>
          <a:p>
            <a:pPr marL="254000" indent="-254000" algn="l">
              <a:buSzPct val="77000"/>
              <a:buFontTx/>
              <a:buBlip>
                <a:blip r:embed="rId3"/>
              </a:buBlip>
            </a:pP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2x4-core CPUs, 8GB RAM, 7x146 GB HDDs</a:t>
            </a:r>
          </a:p>
        </p:txBody>
      </p:sp>
      <p:sp>
        <p:nvSpPr>
          <p:cNvPr id="63491" name="Rectangle 3"/>
          <p:cNvSpPr>
            <a:spLocks/>
          </p:cNvSpPr>
          <p:nvPr/>
        </p:nvSpPr>
        <p:spPr bwMode="auto">
          <a:xfrm>
            <a:off x="6019800" y="1752600"/>
            <a:ext cx="3454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373063" indent="-373063" algn="l"/>
            <a:r>
              <a:rPr lang="en-US" sz="2000" b="1" u="sng" dirty="0" err="1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Vertica</a:t>
            </a:r>
            <a:r>
              <a:rPr lang="en-US" sz="2000" b="1" u="sng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Performance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</a:t>
            </a:r>
          </a:p>
          <a:p>
            <a:pPr marL="373063" indent="-373063" algn="l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Avg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query time: </a:t>
            </a:r>
            <a:r>
              <a:rPr lang="en-US" sz="2000" b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3m 41s</a:t>
            </a:r>
          </a:p>
          <a:p>
            <a:pPr marL="373063" indent="-373063" algn="l"/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Database 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size: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2.1 TB</a:t>
            </a:r>
            <a:endParaRPr lang="en-US" sz="2000" b="1" dirty="0">
              <a:solidFill>
                <a:srgbClr val="FF66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vs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endParaRPr lang="en-US" sz="2000" b="1" dirty="0" smtClean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u="sng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Existing Solution:</a:t>
            </a:r>
            <a:endParaRPr lang="en-US" sz="2000" b="1" u="sng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err="1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Avg</a:t>
            </a:r>
            <a:r>
              <a:rPr lang="en-US" sz="2000" b="1" dirty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query time</a:t>
            </a:r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30 m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smtClean="0">
                <a:solidFill>
                  <a:srgbClr val="59595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Database Size: </a:t>
            </a:r>
            <a:r>
              <a:rPr lang="en-US" sz="2000" b="1" dirty="0" smtClean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20 </a:t>
            </a:r>
            <a:r>
              <a:rPr lang="en-US" sz="2000" b="1" dirty="0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TB </a:t>
            </a:r>
            <a:endParaRPr lang="en-US" sz="2000" b="1" dirty="0" smtClean="0">
              <a:solidFill>
                <a:srgbClr val="FF66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 algn="l"/>
            <a:r>
              <a:rPr lang="en-US" sz="2000" b="1" dirty="0" smtClean="0">
                <a:solidFill>
                  <a:srgbClr val="262626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(on more expensive hardware)</a:t>
            </a:r>
            <a:endParaRPr lang="en-US" sz="2000" b="1" dirty="0">
              <a:solidFill>
                <a:srgbClr val="262626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marL="373063" indent="-373063"/>
            <a:endParaRPr lang="en-US" sz="3200" dirty="0">
              <a:solidFill>
                <a:srgbClr val="262626"/>
              </a:solidFill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3492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1295400"/>
            <a:ext cx="5738813" cy="34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CBA22F-F2B8-D641-A20E-8D05D700FB7D}" type="slidenum">
              <a:rPr lang="en-US"/>
              <a:pPr/>
              <a:t>23</a:t>
            </a:fld>
            <a:endParaRPr 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Column-Oriented DBs Outline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255000" cy="4927600"/>
          </a:xfrm>
          <a:ln/>
        </p:spPr>
        <p:txBody>
          <a:bodyPr/>
          <a:lstStyle/>
          <a:p>
            <a:pPr marL="812800" indent="-457200"/>
            <a:r>
              <a:rPr lang="en-US" sz="3000" dirty="0">
                <a:solidFill>
                  <a:srgbClr val="D1D1F0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Compression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>
                <a:solidFill>
                  <a:srgbClr val="FB4707"/>
                </a:solidFill>
              </a:rPr>
              <a:t>Why can</a:t>
            </a:r>
            <a:r>
              <a:rPr lang="ja-JP" altLang="en-US" sz="3000" dirty="0">
                <a:solidFill>
                  <a:srgbClr val="FB4707"/>
                </a:solidFill>
                <a:latin typeface="Arial"/>
              </a:rPr>
              <a:t>’</a:t>
            </a:r>
            <a:r>
              <a:rPr lang="en-US" sz="3000" dirty="0">
                <a:solidFill>
                  <a:srgbClr val="FB4707"/>
                </a:solidFill>
              </a:rPr>
              <a:t>t a commercial row store do </a:t>
            </a:r>
            <a:r>
              <a:rPr lang="en-US" sz="3000" dirty="0" smtClean="0">
                <a:solidFill>
                  <a:srgbClr val="FB4707"/>
                </a:solidFill>
              </a:rPr>
              <a:t>this?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What about inserts / loading?</a:t>
            </a:r>
          </a:p>
          <a:p>
            <a:pPr marL="812800" indent="-457200">
              <a:spcBef>
                <a:spcPts val="500"/>
              </a:spcBef>
            </a:pPr>
            <a:endParaRPr lang="en-US" sz="3000" dirty="0">
              <a:solidFill>
                <a:srgbClr val="FB470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79"/>
    </mc:Choice>
    <mc:Fallback xmlns="">
      <p:transition xmlns:p14="http://schemas.microsoft.com/office/powerpoint/2010/main" advTm="1707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92E91-5FB7-DA49-92A2-D7C2EC8E1124}" type="slidenum">
              <a:rPr lang="en-US"/>
              <a:pPr/>
              <a:t>24</a:t>
            </a:fld>
            <a:endParaRPr lang="en-US"/>
          </a:p>
        </p:txBody>
      </p:sp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-25400" y="-63500"/>
            <a:ext cx="9182100" cy="1104900"/>
          </a:xfrm>
          <a:ln/>
        </p:spPr>
        <p:txBody>
          <a:bodyPr/>
          <a:lstStyle/>
          <a:p>
            <a:r>
              <a:rPr lang="en-US"/>
              <a:t>Two Answers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89000" y="1473200"/>
            <a:ext cx="7366000" cy="4927600"/>
          </a:xfrm>
          <a:ln/>
        </p:spPr>
        <p:txBody>
          <a:bodyPr/>
          <a:lstStyle/>
          <a:p>
            <a:pPr marL="812800" indent="-457200">
              <a:buSzPct val="100000"/>
              <a:buFont typeface="+mj-lt"/>
              <a:buAutoNum type="arabicPeriod"/>
            </a:pPr>
            <a:r>
              <a:rPr lang="en-US" b="1" dirty="0"/>
              <a:t>Existing row stores don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t (generally) support direct operation on compressed data</a:t>
            </a:r>
          </a:p>
          <a:p>
            <a:pPr marL="1130300" lvl="1" indent="-342900">
              <a:spcBef>
                <a:spcPts val="600"/>
              </a:spcBef>
              <a:buSzPct val="100000"/>
            </a:pPr>
            <a:r>
              <a:rPr lang="en-US" dirty="0"/>
              <a:t>Requires late-materialization</a:t>
            </a:r>
          </a:p>
          <a:p>
            <a:pPr marL="1130300" lvl="1" indent="-342900">
              <a:spcBef>
                <a:spcPts val="600"/>
              </a:spcBef>
              <a:buSzPct val="100000"/>
            </a:pPr>
            <a:r>
              <a:rPr lang="en-US" dirty="0"/>
              <a:t>RLE is tricky to implement in row-stores</a:t>
            </a:r>
          </a:p>
          <a:p>
            <a:pPr marL="1549400" lvl="2" indent="-342900">
              <a:spcBef>
                <a:spcPts val="600"/>
              </a:spcBef>
              <a:buSzPct val="100000"/>
            </a:pPr>
            <a:r>
              <a:rPr lang="en-US" dirty="0"/>
              <a:t>See Halverson -- </a:t>
            </a:r>
            <a:r>
              <a:rPr lang="en-US" dirty="0" err="1"/>
              <a:t>U.Wisc</a:t>
            </a:r>
            <a:r>
              <a:rPr lang="en-US" dirty="0"/>
              <a:t> TR #</a:t>
            </a:r>
            <a:r>
              <a:rPr lang="en-US" dirty="0" smtClean="0"/>
              <a:t>1570</a:t>
            </a:r>
          </a:p>
          <a:p>
            <a:pPr marL="1206500" lvl="2" indent="0">
              <a:spcBef>
                <a:spcPts val="600"/>
              </a:spcBef>
              <a:buSzPct val="100000"/>
              <a:buNone/>
            </a:pPr>
            <a:endParaRPr lang="en-US" dirty="0"/>
          </a:p>
          <a:p>
            <a:pPr marL="812800" indent="-457200">
              <a:buSzPct val="100000"/>
              <a:buFont typeface="+mj-lt"/>
              <a:buAutoNum type="arabicPeriod"/>
            </a:pPr>
            <a:r>
              <a:rPr lang="en-US" b="1" dirty="0"/>
              <a:t>Column-orientation reduces I</a:t>
            </a:r>
            <a:r>
              <a:rPr lang="en-US" b="1" dirty="0" smtClean="0"/>
              <a:t>/O dramatically</a:t>
            </a:r>
            <a:endParaRPr lang="en-US" b="1" dirty="0"/>
          </a:p>
          <a:p>
            <a:pPr marL="1130300" lvl="1" indent="-342900">
              <a:spcBef>
                <a:spcPts val="600"/>
              </a:spcBef>
              <a:buSzPct val="100000"/>
            </a:pPr>
            <a:r>
              <a:rPr lang="en-US" dirty="0"/>
              <a:t>What about vertical partitioning or other column store emulation schemes in a row store?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768"/>
    </mc:Choice>
    <mc:Fallback xmlns="">
      <p:transition xmlns:p14="http://schemas.microsoft.com/office/powerpoint/2010/main" advTm="657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DBDDB-BB5C-2F4A-8D30-95C484B56A5C}" type="slidenum">
              <a:rPr lang="en-US"/>
              <a:pPr/>
              <a:t>25</a:t>
            </a:fld>
            <a:endParaRPr lang="en-US"/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Emulating a Column Store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39100" cy="4927600"/>
          </a:xfrm>
          <a:ln/>
        </p:spPr>
        <p:txBody>
          <a:bodyPr/>
          <a:lstStyle/>
          <a:p>
            <a:pPr marL="698500" indent="-342900">
              <a:buSzPct val="120000"/>
              <a:buFont typeface="Arial"/>
              <a:buChar char="•"/>
            </a:pPr>
            <a:r>
              <a:rPr lang="en-US" dirty="0"/>
              <a:t>Two </a:t>
            </a:r>
            <a:r>
              <a:rPr lang="en-US" dirty="0" smtClean="0"/>
              <a:t>approaches:</a:t>
            </a:r>
            <a:endParaRPr lang="en-US" dirty="0"/>
          </a:p>
          <a:p>
            <a:pPr marL="1244600" lvl="1" indent="-457200">
              <a:buSzPct val="100000"/>
              <a:buFont typeface="+mj-lt"/>
              <a:buAutoNum type="arabicPeriod"/>
            </a:pPr>
            <a:r>
              <a:rPr lang="en-US" b="1" dirty="0"/>
              <a:t>Vertical partitioning</a:t>
            </a:r>
            <a:r>
              <a:rPr lang="en-US" dirty="0"/>
              <a:t>: for </a:t>
            </a:r>
            <a:r>
              <a:rPr lang="en-US" i="1" dirty="0">
                <a:latin typeface="Arial Bold Italic" charset="0"/>
                <a:cs typeface="Arial Bold Italic" charset="0"/>
                <a:sym typeface="Arial Bold Italic" charset="0"/>
              </a:rPr>
              <a:t>n</a:t>
            </a:r>
            <a:r>
              <a:rPr lang="en-US" dirty="0"/>
              <a:t> column table, store </a:t>
            </a:r>
            <a:r>
              <a:rPr lang="en-US" i="1" dirty="0">
                <a:latin typeface="Arial Bold Italic" charset="0"/>
                <a:cs typeface="Arial Bold Italic" charset="0"/>
                <a:sym typeface="Arial Bold Italic" charset="0"/>
              </a:rPr>
              <a:t>n</a:t>
            </a:r>
            <a:r>
              <a:rPr lang="en-US" dirty="0"/>
              <a:t> two-column tables, with </a:t>
            </a:r>
            <a:r>
              <a:rPr lang="en-US" i="1" dirty="0" err="1" smtClean="0"/>
              <a:t>i</a:t>
            </a:r>
            <a:r>
              <a:rPr lang="en-US" dirty="0" err="1" smtClean="0"/>
              <a:t>th</a:t>
            </a:r>
            <a:r>
              <a:rPr lang="en-US" dirty="0" smtClean="0"/>
              <a:t> table containing </a:t>
            </a:r>
            <a:r>
              <a:rPr lang="en-US" dirty="0"/>
              <a:t>a tuple-id, and attribute </a:t>
            </a:r>
            <a:r>
              <a:rPr lang="en-US" i="1" dirty="0" err="1">
                <a:latin typeface="Arial Bold Italic" charset="0"/>
                <a:cs typeface="Arial Bold Italic" charset="0"/>
                <a:sym typeface="Arial Bold Italic" charset="0"/>
              </a:rPr>
              <a:t>i</a:t>
            </a:r>
            <a:endParaRPr lang="en-US" i="1" dirty="0">
              <a:latin typeface="Arial Bold Italic" charset="0"/>
              <a:sym typeface="Arial Bold Italic" charset="0"/>
            </a:endParaRP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Sort on tuple-id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Merge joins for query </a:t>
            </a:r>
            <a:r>
              <a:rPr lang="en-US" dirty="0" smtClean="0"/>
              <a:t>results </a:t>
            </a:r>
            <a:endParaRPr lang="en-US" dirty="0"/>
          </a:p>
          <a:p>
            <a:pPr marL="1244600" lvl="1" indent="-457200">
              <a:buSzPct val="100000"/>
              <a:buFont typeface="+mj-lt"/>
              <a:buAutoNum type="arabicPeriod"/>
            </a:pPr>
            <a:r>
              <a:rPr lang="en-US" b="1" dirty="0"/>
              <a:t>Index-only plans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Create a secondary index on each column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Never follow pointers to base 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7432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FAT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37338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SLOW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40"/>
    </mc:Choice>
    <mc:Fallback xmlns="">
      <p:transition xmlns:p14="http://schemas.microsoft.com/office/powerpoint/2010/main" advTm="1149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65900"/>
            <a:ext cx="255588" cy="304800"/>
          </a:xfrm>
        </p:spPr>
        <p:txBody>
          <a:bodyPr/>
          <a:lstStyle/>
          <a:p>
            <a:fld id="{8ACD5EB1-BCFB-B643-8850-456AD9248B52}" type="slidenum">
              <a:rPr lang="en-US"/>
              <a:pPr/>
              <a:t>26</a:t>
            </a:fld>
            <a:endParaRPr 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9182100" cy="1104900"/>
          </a:xfrm>
          <a:ln/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828488"/>
              </p:ext>
            </p:extLst>
          </p:nvPr>
        </p:nvGraphicFramePr>
        <p:xfrm>
          <a:off x="533400" y="3581400"/>
          <a:ext cx="6477000" cy="287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915" name="Rectangle 3"/>
          <p:cNvSpPr>
            <a:spLocks/>
          </p:cNvSpPr>
          <p:nvPr/>
        </p:nvSpPr>
        <p:spPr bwMode="auto">
          <a:xfrm>
            <a:off x="3733800" y="6477000"/>
            <a:ext cx="1023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Time (s)</a:t>
            </a:r>
          </a:p>
        </p:txBody>
      </p:sp>
      <p:sp>
        <p:nvSpPr>
          <p:cNvPr id="38916" name="Rectangle 4"/>
          <p:cNvSpPr>
            <a:spLocks/>
          </p:cNvSpPr>
          <p:nvPr/>
        </p:nvSpPr>
        <p:spPr bwMode="auto">
          <a:xfrm>
            <a:off x="-1524000" y="914400"/>
            <a:ext cx="10363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451100" lvl="4" indent="-342900" algn="l">
              <a:lnSpc>
                <a:spcPct val="80000"/>
              </a:lnSpc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SSBM  (Star Schema Benchmark -- O</a:t>
            </a:r>
            <a:r>
              <a:rPr lang="ja-JP" alt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/>
                <a:ea typeface="ＭＳ Ｐゴシック" charset="0"/>
                <a:cs typeface="Arial Bold" charset="0"/>
                <a:sym typeface="Arial Bold" charset="0"/>
              </a:rPr>
              <a:t>’</a:t>
            </a:r>
            <a:r>
              <a:rPr lang="en-US" sz="20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Neil et al ICDE 08)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Data warehousing benchmark based on TPC-H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Scale </a:t>
            </a: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100 (60 M row 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table)</a:t>
            </a:r>
            <a:endParaRPr lang="en-US" sz="1900" dirty="0">
              <a:solidFill>
                <a:schemeClr val="bg2">
                  <a:lumMod val="95000"/>
                  <a:lumOff val="5000"/>
                </a:schemeClr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Average across 12 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queries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Row store is a commercial DB, tuned by professional DBA </a:t>
            </a:r>
            <a:r>
              <a:rPr lang="en-US" sz="1900" dirty="0" err="1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vs</a:t>
            </a:r>
            <a:r>
              <a:rPr lang="en-US" sz="19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C-Store</a:t>
            </a:r>
            <a:endParaRPr lang="en-US" sz="1900" dirty="0">
              <a:solidFill>
                <a:schemeClr val="bg2">
                  <a:lumMod val="95000"/>
                  <a:lumOff val="5000"/>
                </a:schemeClr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7023100" y="3581400"/>
            <a:ext cx="2120900" cy="1981200"/>
          </a:xfrm>
          <a:prstGeom prst="rect">
            <a:avLst/>
          </a:prstGeom>
          <a:solidFill>
            <a:srgbClr val="300EFF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dirty="0" smtClean="0">
                <a:solidFill>
                  <a:schemeClr val="accent5"/>
                </a:solidFill>
                <a:latin typeface="+mj-lt"/>
                <a:ea typeface="ＭＳ Ｐゴシック" charset="0"/>
                <a:cs typeface="Chalkboard Bold" charset="0"/>
                <a:sym typeface="Chalkboard Bold" charset="0"/>
              </a:rPr>
              <a:t>Commercial System Does Not Benefit From Vertical Partitioning</a:t>
            </a:r>
            <a:endParaRPr lang="en-US" sz="2000" dirty="0">
              <a:solidFill>
                <a:schemeClr val="accent5"/>
              </a:solidFill>
              <a:latin typeface="+mj-lt"/>
              <a:ea typeface="ＭＳ Ｐゴシック" charset="0"/>
              <a:cs typeface="Chalkboard Bold" charset="0"/>
              <a:sym typeface="Chalkboard Bold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902"/>
    </mc:Choice>
    <mc:Fallback xmlns="">
      <p:transition xmlns:p14="http://schemas.microsoft.com/office/powerpoint/2010/main" advTm="13990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>
        <p:bldSub>
          <a:bldChart bld="seriesEl"/>
        </p:bldSub>
      </p:bldGraphic>
      <p:bldP spid="8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70B22-52A0-DF4E-AC5B-5DFE9DF319A6}" type="slidenum">
              <a:rPr lang="en-US"/>
              <a:pPr/>
              <a:t>27</a:t>
            </a:fld>
            <a:endParaRPr lang="en-US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 smtClean="0"/>
              <a:t>2 Vertical </a:t>
            </a:r>
            <a:r>
              <a:rPr lang="en-US" sz="3200" dirty="0"/>
              <a:t>Partitioning Problems in Row Stores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2700" y="1295400"/>
            <a:ext cx="9182100" cy="4927600"/>
          </a:xfrm>
          <a:ln/>
        </p:spPr>
        <p:txBody>
          <a:bodyPr/>
          <a:lstStyle/>
          <a:p>
            <a:pPr marL="812800" indent="-457200">
              <a:buSzPct val="100000"/>
              <a:buFont typeface="+mj-ea"/>
              <a:buAutoNum type="circleNumDbPlain"/>
            </a:pPr>
            <a:r>
              <a:rPr lang="en-US" dirty="0"/>
              <a:t>Tuple headers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Total table is 4GB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Each column table is ~1.0 GB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Factor of 4 overhead from tuple headers and tuple-ids</a:t>
            </a:r>
          </a:p>
          <a:p>
            <a:pPr marL="812800" indent="-457200">
              <a:buSzPct val="100000"/>
              <a:buFont typeface="+mj-lt"/>
              <a:buAutoNum type="circleNumDbPlain"/>
            </a:pPr>
            <a:r>
              <a:rPr lang="en-US" dirty="0"/>
              <a:t>Merge joins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Answering queries requires joins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Row-store </a:t>
            </a:r>
            <a:r>
              <a:rPr lang="en-US" dirty="0" err="1"/>
              <a:t>doesn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t </a:t>
            </a:r>
            <a:r>
              <a:rPr lang="en-US" dirty="0" smtClean="0"/>
              <a:t>know that </a:t>
            </a:r>
            <a:r>
              <a:rPr lang="en-US" dirty="0"/>
              <a:t>column-tables are sorted </a:t>
            </a:r>
            <a:endParaRPr lang="en-US" dirty="0" smtClean="0"/>
          </a:p>
          <a:p>
            <a:pPr marL="1549400" lvl="2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Sort </a:t>
            </a:r>
            <a:r>
              <a:rPr lang="en-US" dirty="0"/>
              <a:t>hurts performance </a:t>
            </a:r>
            <a:endParaRPr lang="en-US" dirty="0" smtClean="0"/>
          </a:p>
          <a:p>
            <a:pPr marL="698500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Would need to fix these, plus add direct operation on compressed data, to approach C-Store performance</a:t>
            </a:r>
            <a:endParaRPr lang="en-US" dirty="0"/>
          </a:p>
        </p:txBody>
      </p:sp>
      <p:sp>
        <p:nvSpPr>
          <p:cNvPr id="39939" name="Rectangle 3"/>
          <p:cNvSpPr>
            <a:spLocks/>
          </p:cNvSpPr>
          <p:nvPr/>
        </p:nvSpPr>
        <p:spPr bwMode="auto">
          <a:xfrm>
            <a:off x="4495800" y="5918200"/>
            <a:ext cx="36036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>
                <a:solidFill>
                  <a:schemeClr val="tx1"/>
                </a:solidFill>
                <a:latin typeface="Chalkboard Bold" charset="0"/>
                <a:ea typeface="ＭＳ Ｐゴシック" charset="0"/>
                <a:cs typeface="Chalkboard Bold" charset="0"/>
                <a:sym typeface="Chalkboard Bold" charset="0"/>
              </a:rPr>
              <a:t>Abadi et al, SIGMOD 08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4456"/>
    </mc:Choice>
    <mc:Fallback>
      <p:transition xmlns:p14="http://schemas.microsoft.com/office/powerpoint/2010/main" advTm="644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9B21F-DC4F-8647-BD4B-E67EEFD6CA26}" type="slidenum">
              <a:rPr lang="en-US"/>
              <a:pPr/>
              <a:t>28</a:t>
            </a:fld>
            <a:endParaRPr 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Recommendations for Row-Store Designers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95300" y="1308100"/>
            <a:ext cx="7366000" cy="4927600"/>
          </a:xfrm>
          <a:ln/>
        </p:spPr>
        <p:txBody>
          <a:bodyPr/>
          <a:lstStyle/>
          <a:p>
            <a:pPr marL="698500" indent="-342900">
              <a:buSzPct val="100000"/>
            </a:pPr>
            <a:r>
              <a:rPr lang="en-US" dirty="0"/>
              <a:t>Might be possible to get C-Store like performance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store tuple headers elsewhere (not require that they be read from disk w/ tuples)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provide efficient merge join implementation that understands sorted columns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support direct operation on compressed data</a:t>
            </a:r>
          </a:p>
          <a:p>
            <a:pPr marL="1549400" lvl="2" indent="-342900">
              <a:spcBef>
                <a:spcPts val="600"/>
              </a:spcBef>
              <a:buSzPct val="100000"/>
            </a:pPr>
            <a:r>
              <a:rPr lang="en-US" dirty="0"/>
              <a:t>Requires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materialization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design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848"/>
    </mc:Choice>
    <mc:Fallback xmlns="">
      <p:transition xmlns:p14="http://schemas.microsoft.com/office/powerpoint/2010/main" advTm="478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6E9DA-AA59-9C42-B43D-213E223D7498}" type="slidenum">
              <a:rPr lang="en-US"/>
              <a:pPr/>
              <a:t>29</a:t>
            </a:fld>
            <a:endParaRPr lang="en-US"/>
          </a:p>
        </p:txBody>
      </p:sp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Column-Oriented DBs Outline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8255000" cy="4927600"/>
          </a:xfrm>
          <a:ln/>
        </p:spPr>
        <p:txBody>
          <a:bodyPr/>
          <a:lstStyle/>
          <a:p>
            <a:pPr marL="812800" indent="-457200">
              <a:buSzPct val="71000"/>
            </a:pPr>
            <a:r>
              <a:rPr lang="en-US" sz="3000" dirty="0">
                <a:solidFill>
                  <a:srgbClr val="D1D1F0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  <a:buSzPct val="71000"/>
            </a:pPr>
            <a:r>
              <a:rPr lang="en-US" sz="3000" dirty="0">
                <a:solidFill>
                  <a:srgbClr val="D1D1F0"/>
                </a:solidFill>
              </a:rPr>
              <a:t>Compression</a:t>
            </a:r>
          </a:p>
          <a:p>
            <a:pPr marL="812800" indent="-457200">
              <a:spcBef>
                <a:spcPts val="500"/>
              </a:spcBef>
              <a:buSzPct val="71000"/>
            </a:pPr>
            <a:r>
              <a:rPr lang="en-US" sz="3000" dirty="0">
                <a:solidFill>
                  <a:srgbClr val="D1D1F0"/>
                </a:solidFill>
              </a:rPr>
              <a:t>Why can</a:t>
            </a:r>
            <a:r>
              <a:rPr lang="ja-JP" altLang="en-US" sz="3000" dirty="0">
                <a:solidFill>
                  <a:srgbClr val="D1D1F0"/>
                </a:solidFill>
                <a:latin typeface="Arial"/>
              </a:rPr>
              <a:t>’</a:t>
            </a:r>
            <a:r>
              <a:rPr lang="en-US" sz="3000" dirty="0">
                <a:solidFill>
                  <a:srgbClr val="D1D1F0"/>
                </a:solidFill>
              </a:rPr>
              <a:t>t a commercial row store do this?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>
                <a:solidFill>
                  <a:srgbClr val="FF6600"/>
                </a:solidFill>
              </a:rPr>
              <a:t>What about inserts / loading?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81"/>
    </mc:Choice>
    <mc:Fallback xmlns="">
      <p:transition xmlns:p14="http://schemas.microsoft.com/office/powerpoint/2010/main" advTm="71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6450"/>
            <a:ext cx="9144000" cy="1143000"/>
          </a:xfrm>
          <a:solidFill>
            <a:srgbClr val="595959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 </a:t>
            </a:r>
            <a:r>
              <a:rPr lang="en-US" sz="3600" i="1" dirty="0" smtClean="0">
                <a:solidFill>
                  <a:schemeClr val="bg1"/>
                </a:solidFill>
              </a:rPr>
              <a:t>Database System </a:t>
            </a:r>
            <a:r>
              <a:rPr lang="en-US" sz="3600" dirty="0" smtClean="0">
                <a:solidFill>
                  <a:schemeClr val="bg1"/>
                </a:solidFill>
              </a:rPr>
              <a:t>Answers Queries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40" y="1283240"/>
            <a:ext cx="8973760" cy="3593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Using one of two basic </a:t>
            </a:r>
            <a:r>
              <a:rPr lang="en-US" sz="2800" i="1" dirty="0" smtClean="0"/>
              <a:t>access methods</a:t>
            </a:r>
          </a:p>
          <a:p>
            <a:pPr marL="0"/>
            <a:r>
              <a:rPr lang="en-US" sz="2800" i="1" dirty="0" smtClean="0"/>
              <a:t>Indexes</a:t>
            </a:r>
          </a:p>
          <a:p>
            <a:pPr marL="735013" lvl="1"/>
            <a:r>
              <a:rPr lang="en-US" sz="2000" dirty="0" smtClean="0"/>
              <a:t>Auxiliary data structure that  allows efficient access to records</a:t>
            </a:r>
          </a:p>
          <a:p>
            <a:pPr marL="735013" lvl="1"/>
            <a:r>
              <a:rPr lang="en-US" sz="2000" dirty="0" smtClean="0"/>
              <a:t>E.g., dictionary from a stock symbol to records with that symbol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/>
            <a:r>
              <a:rPr lang="en-US" sz="2800" i="1" dirty="0"/>
              <a:t>S</a:t>
            </a:r>
            <a:r>
              <a:rPr lang="en-US" sz="2800" i="1" dirty="0" smtClean="0"/>
              <a:t>cans</a:t>
            </a:r>
          </a:p>
          <a:p>
            <a:pPr marL="735013" lvl="1"/>
            <a:r>
              <a:rPr lang="en-US" sz="2000" dirty="0" smtClean="0"/>
              <a:t>Iterate over records one by one</a:t>
            </a:r>
            <a:endParaRPr lang="en-US" sz="2000" i="1" dirty="0" smtClean="0"/>
          </a:p>
          <a:p>
            <a:pPr marL="0"/>
            <a:r>
              <a:rPr lang="en-US" sz="2800" dirty="0" smtClean="0"/>
              <a:t>Scans used for queries that access many records</a:t>
            </a:r>
            <a:endParaRPr lang="en-US" sz="2800" dirty="0"/>
          </a:p>
        </p:txBody>
      </p:sp>
      <p:sp>
        <p:nvSpPr>
          <p:cNvPr id="4" name="Rectangle 191"/>
          <p:cNvSpPr>
            <a:spLocks/>
          </p:cNvSpPr>
          <p:nvPr/>
        </p:nvSpPr>
        <p:spPr bwMode="auto">
          <a:xfrm>
            <a:off x="759222" y="5103107"/>
            <a:ext cx="7319476" cy="106695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25399" dir="2700000" algn="ctr" rotWithShape="0">
              <a:schemeClr val="bg2">
                <a:alpha val="70000"/>
              </a:scheme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marL="355600" algn="l" defTabSz="457200" fontAlgn="auto">
              <a:spcBef>
                <a:spcPts val="110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SELECT </a:t>
            </a:r>
            <a:r>
              <a:rPr lang="en-US" sz="2200" b="1" dirty="0" err="1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avg</a:t>
            </a: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(price)</a:t>
            </a:r>
          </a:p>
          <a:p>
            <a:pPr marL="355600" algn="l" defTabSz="457200" fontAlgn="auto">
              <a:spcBef>
                <a:spcPts val="20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FROM </a:t>
            </a:r>
            <a:r>
              <a:rPr lang="en-US" sz="2200" b="1" dirty="0" err="1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tickstore</a:t>
            </a:r>
            <a:r>
              <a:rPr lang="en-US" sz="2200" b="1" dirty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</a:t>
            </a:r>
          </a:p>
          <a:p>
            <a:pPr marL="355600" algn="l" defTabSz="457200" fontAlgn="auto">
              <a:spcBef>
                <a:spcPts val="20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WHERE symbol = </a:t>
            </a:r>
            <a:r>
              <a:rPr lang="ja-JP" altLang="en-US" sz="2200" b="1" dirty="0" smtClean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2200" b="1" dirty="0" smtClean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GM</a:t>
            </a:r>
            <a:r>
              <a:rPr lang="ja-JP" altLang="en-US" sz="2200" b="1" dirty="0" smtClean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r>
              <a:rPr lang="en-US" sz="2200" b="1" dirty="0" smtClean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and date &gt; </a:t>
            </a:r>
            <a:r>
              <a:rPr lang="ja-JP" altLang="en-US" sz="2200" b="1" dirty="0" smtClean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2200" b="1" dirty="0" smtClean="0">
                <a:solidFill>
                  <a:srgbClr val="F7EFFF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1/17/2007</a:t>
            </a:r>
            <a:r>
              <a:rPr lang="ja-JP" altLang="en-US" sz="2200" b="1" dirty="0" smtClean="0">
                <a:solidFill>
                  <a:srgbClr val="F7EFFF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endParaRPr lang="en-US" sz="2200" b="1" dirty="0">
              <a:solidFill>
                <a:srgbClr val="F7EFFF"/>
              </a:solidFill>
              <a:latin typeface="Courier New" charset="0"/>
              <a:ea typeface="ＭＳ Ｐゴシック" charset="0"/>
              <a:cs typeface="Courier New" charset="0"/>
              <a:sym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240" y="3156386"/>
            <a:ext cx="8229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lookup(‘GM’) </a:t>
            </a:r>
            <a:r>
              <a:rPr lang="en-US" sz="18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/>
              </a:rPr>
              <a:t> {1,4}</a:t>
            </a:r>
            <a:endParaRPr lang="en-US" sz="1800" b="1" dirty="0" smtClea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29444" y="2979498"/>
            <a:ext cx="813031" cy="1421169"/>
            <a:chOff x="7522169" y="2845243"/>
            <a:chExt cx="813031" cy="1421169"/>
          </a:xfrm>
        </p:grpSpPr>
        <p:sp>
          <p:nvSpPr>
            <p:cNvPr id="5" name="Rectangle 4"/>
            <p:cNvSpPr/>
            <p:nvPr/>
          </p:nvSpPr>
          <p:spPr>
            <a:xfrm>
              <a:off x="7522169" y="2845243"/>
              <a:ext cx="607784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prstClr val="black"/>
                  </a:solidFill>
                  <a:latin typeface="Helvetica" charset="0"/>
                  <a:ea typeface="ヒラギノ角ゴ ProN W6" charset="0"/>
                  <a:cs typeface="Helvetica" charset="0"/>
                  <a:sym typeface="Helvetica" charset="0"/>
                </a:rPr>
                <a:t>IBM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2169" y="3216254"/>
              <a:ext cx="556500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prstClr val="black"/>
                  </a:solidFill>
                  <a:latin typeface="Helvetica" charset="0"/>
                  <a:ea typeface="ヒラギノ角ゴ ProN W6" charset="0"/>
                  <a:cs typeface="Helvetica" charset="0"/>
                  <a:sym typeface="Helvetica" charset="0"/>
                </a:rPr>
                <a:t>GM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2169" y="3526069"/>
              <a:ext cx="813031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prstClr val="black"/>
                  </a:solidFill>
                  <a:latin typeface="Helvetica" charset="0"/>
                  <a:ea typeface="ヒラギノ角ゴ ProN W6" charset="0"/>
                  <a:cs typeface="Helvetica" charset="0"/>
                  <a:sym typeface="Helvetica" charset="0"/>
                </a:rPr>
                <a:t>AAPL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22169" y="3897080"/>
              <a:ext cx="556500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1" dirty="0" smtClean="0">
                  <a:solidFill>
                    <a:prstClr val="black"/>
                  </a:solidFill>
                  <a:latin typeface="Helvetica" charset="0"/>
                  <a:ea typeface="ヒラギノ角ゴ ProN W6" charset="0"/>
                  <a:cs typeface="Helvetica" charset="0"/>
                  <a:sym typeface="Helvetica" charset="0"/>
                </a:rPr>
                <a:t>GM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6200" y="6261860"/>
            <a:ext cx="906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Analytic Queries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mostly involve scans; $15B+ “warehousing” market</a:t>
            </a:r>
            <a:endParaRPr lang="en-US" sz="2400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9122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defTabSz="457200" fontAlgn="auto">
              <a:spcBef>
                <a:spcPts val="2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symbol = </a:t>
            </a:r>
            <a:r>
              <a:rPr lang="ja-JP" alt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GM</a:t>
            </a:r>
            <a:r>
              <a:rPr lang="ja-JP" alt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and date = </a:t>
            </a:r>
            <a:r>
              <a:rPr lang="ja-JP" alt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1800" b="1" dirty="0">
                <a:solidFill>
                  <a:srgbClr val="000000"/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1/17/2007</a:t>
            </a:r>
            <a:r>
              <a:rPr lang="ja-JP" altLang="en-US" sz="1800" b="1" dirty="0">
                <a:solidFill>
                  <a:srgbClr val="000000"/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endParaRPr lang="en-US" sz="1800" b="1" dirty="0">
              <a:solidFill>
                <a:srgbClr val="000000"/>
              </a:solidFill>
              <a:latin typeface="Courier New" charset="0"/>
              <a:ea typeface="ＭＳ Ｐゴシック" charset="0"/>
              <a:cs typeface="Courier New" charset="0"/>
              <a:sym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9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448"/>
    </mc:Choice>
    <mc:Fallback xmlns="">
      <p:transition xmlns:p14="http://schemas.microsoft.com/office/powerpoint/2010/main" advTm="11244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 autoUpdateAnimBg="0"/>
      <p:bldP spid="6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4B19B17F-393D-E64B-B51E-D4364C002708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Write Performance</a:t>
            </a:r>
            <a:endParaRPr lang="en-US" dirty="0"/>
          </a:p>
        </p:txBody>
      </p: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3632200" y="3276600"/>
            <a:ext cx="1906588" cy="1065213"/>
            <a:chOff x="0" y="0"/>
            <a:chExt cx="1201" cy="671"/>
          </a:xfrm>
        </p:grpSpPr>
        <p:sp>
          <p:nvSpPr>
            <p:cNvPr id="61444" name="Rectangle 4"/>
            <p:cNvSpPr>
              <a:spLocks/>
            </p:cNvSpPr>
            <p:nvPr/>
          </p:nvSpPr>
          <p:spPr bwMode="auto">
            <a:xfrm>
              <a:off x="26" y="186"/>
              <a:ext cx="112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Mover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Asynchronous Data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Movement</a:t>
              </a:r>
            </a:p>
          </p:txBody>
        </p:sp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61447" name="Rectangle 7"/>
          <p:cNvSpPr>
            <a:spLocks/>
          </p:cNvSpPr>
          <p:nvPr/>
        </p:nvSpPr>
        <p:spPr bwMode="auto">
          <a:xfrm>
            <a:off x="457200" y="4940300"/>
            <a:ext cx="2768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66700" algn="l"/>
            <a:r>
              <a:rPr lang="en-US" sz="24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Queries read from both WOS and ROS</a:t>
            </a:r>
          </a:p>
        </p:txBody>
      </p:sp>
      <p:sp>
        <p:nvSpPr>
          <p:cNvPr id="61448" name="Rectangle 8"/>
          <p:cNvSpPr>
            <a:spLocks/>
          </p:cNvSpPr>
          <p:nvPr/>
        </p:nvSpPr>
        <p:spPr bwMode="auto">
          <a:xfrm>
            <a:off x="3429000" y="4635500"/>
            <a:ext cx="2324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900"/>
              </a:spcBef>
            </a:pPr>
            <a:r>
              <a:rPr lang="en-US" sz="1800" b="1" u="sng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Batched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seeks</a:t>
            </a: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</a:t>
            </a: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recompression</a:t>
            </a:r>
          </a:p>
          <a:p>
            <a:pPr>
              <a:spcBef>
                <a:spcPts val="900"/>
              </a:spcBef>
            </a:pP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Enables continuous load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endParaRPr lang="en-US" sz="2200" dirty="0">
              <a:solidFill>
                <a:srgbClr val="0C109A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61451" name="Group 11"/>
          <p:cNvGrpSpPr>
            <a:grpSpLocks/>
          </p:cNvGrpSpPr>
          <p:nvPr/>
        </p:nvGrpSpPr>
        <p:grpSpPr bwMode="auto">
          <a:xfrm>
            <a:off x="92075" y="1270000"/>
            <a:ext cx="2324100" cy="1981200"/>
            <a:chOff x="0" y="0"/>
            <a:chExt cx="1464" cy="1248"/>
          </a:xfrm>
        </p:grpSpPr>
        <p:sp>
          <p:nvSpPr>
            <p:cNvPr id="61449" name="AutoShape 9"/>
            <p:cNvSpPr>
              <a:spLocks/>
            </p:cNvSpPr>
            <p:nvPr/>
          </p:nvSpPr>
          <p:spPr bwMode="auto">
            <a:xfrm>
              <a:off x="221" y="320"/>
              <a:ext cx="328" cy="9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  <p:sp>
          <p:nvSpPr>
            <p:cNvPr id="61450" name="Rectangle 10"/>
            <p:cNvSpPr>
              <a:spLocks/>
            </p:cNvSpPr>
            <p:nvPr/>
          </p:nvSpPr>
          <p:spPr bwMode="auto">
            <a:xfrm>
              <a:off x="0" y="0"/>
              <a:ext cx="14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900"/>
                </a:spcBef>
              </a:pPr>
              <a:r>
                <a:rPr lang="en-US" sz="1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Trickle load: Very Fast Inserts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63700"/>
            <a:ext cx="3009900" cy="410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44700"/>
            <a:ext cx="2514600" cy="234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233"/>
    </mc:Choice>
    <mc:Fallback xmlns="">
      <p:transition xmlns:p14="http://schemas.microsoft.com/office/powerpoint/2010/main" advTm="642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utoUpdateAnimBg="0"/>
      <p:bldP spid="61448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Rewrite ROS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27600"/>
          </a:xfrm>
        </p:spPr>
        <p:txBody>
          <a:bodyPr/>
          <a:lstStyle/>
          <a:p>
            <a:r>
              <a:rPr lang="en-US" dirty="0" smtClean="0"/>
              <a:t>Store multiple ROS objects, instead of just 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Each of which must be scanned to answer a query</a:t>
            </a:r>
          </a:p>
          <a:p>
            <a:r>
              <a:rPr lang="en-US" dirty="0" smtClean="0"/>
              <a:t>Tuple mover writes new objects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Avoids rewriting whole ROS on merge</a:t>
            </a:r>
          </a:p>
          <a:p>
            <a:r>
              <a:rPr lang="en-US" dirty="0" smtClean="0"/>
              <a:t>Periodically merge ROS objects</a:t>
            </a:r>
            <a:r>
              <a:rPr lang="en-US" dirty="0"/>
              <a:t> </a:t>
            </a:r>
            <a:r>
              <a:rPr lang="en-US" dirty="0" smtClean="0"/>
              <a:t>to limit number of distinct objects that must be scanned (like Big Table)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1" y="5334000"/>
            <a:ext cx="72684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1" y="5078392"/>
            <a:ext cx="914400" cy="124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150960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91" y="5334000"/>
            <a:ext cx="726849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078392"/>
            <a:ext cx="914400" cy="1246208"/>
          </a:xfrm>
          <a:prstGeom prst="rect">
            <a:avLst/>
          </a:prstGeom>
        </p:spPr>
      </p:pic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919391" y="5602514"/>
            <a:ext cx="1143000" cy="460375"/>
            <a:chOff x="0" y="0"/>
            <a:chExt cx="1201" cy="290"/>
          </a:xfrm>
        </p:grpSpPr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36" y="135"/>
              <a:ext cx="7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</a:t>
              </a:r>
              <a:r>
                <a:rPr lang="en-US" sz="16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Mover</a:t>
              </a:r>
              <a:endParaRPr lang="en-US" sz="16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1" y="5191330"/>
            <a:ext cx="1143000" cy="106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52400" y="636743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WOS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29849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ROS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200400" y="4419600"/>
            <a:ext cx="3429000" cy="522288"/>
            <a:chOff x="0" y="0"/>
            <a:chExt cx="1201" cy="329"/>
          </a:xfrm>
        </p:grpSpPr>
        <p:sp>
          <p:nvSpPr>
            <p:cNvPr id="20" name="Rectangle 4"/>
            <p:cNvSpPr>
              <a:spLocks/>
            </p:cNvSpPr>
            <p:nvPr/>
          </p:nvSpPr>
          <p:spPr bwMode="auto">
            <a:xfrm>
              <a:off x="267" y="96"/>
              <a:ext cx="689" cy="23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Older objects</a:t>
              </a:r>
              <a:endParaRPr lang="en-US" sz="24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 dirty="0">
                <a:latin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9661524"/>
      </p:ext>
    </p:extLst>
  </p:cSld>
  <p:clrMapOvr>
    <a:masterClrMapping/>
  </p:clrMapOvr>
  <p:transition xmlns:p14="http://schemas.microsoft.com/office/powerpoint/2010/main" advTm="882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EDE32-CA58-EC4A-AD6D-F78ED4322E2C}" type="slidenum">
              <a:rPr lang="en-US"/>
              <a:pPr/>
              <a:t>32</a:t>
            </a:fld>
            <a:endParaRPr lang="en-US"/>
          </a:p>
        </p:txBody>
      </p:sp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Retrospective</a:t>
            </a:r>
            <a:endParaRPr lang="en-US" dirty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77200" cy="52324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sz="2800" dirty="0" smtClean="0"/>
              <a:t>Technology was commercialized as </a:t>
            </a:r>
            <a:r>
              <a:rPr lang="en-US" sz="2800" dirty="0" err="1" smtClean="0"/>
              <a:t>Vertica</a:t>
            </a:r>
            <a:r>
              <a:rPr lang="en-US" sz="2800" dirty="0" smtClean="0"/>
              <a:t>, acquired by HP in 2011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sz="2800" dirty="0" smtClean="0"/>
              <a:t>Largest customers managing 5+ </a:t>
            </a:r>
            <a:r>
              <a:rPr lang="en-US" sz="2800" dirty="0" err="1" smtClean="0"/>
              <a:t>Pbytes</a:t>
            </a:r>
            <a:endParaRPr lang="en-US" sz="2800" dirty="0" smtClean="0"/>
          </a:p>
          <a:p>
            <a:pPr marL="1130300" lvl="1" indent="-342900">
              <a:spcBef>
                <a:spcPts val="600"/>
              </a:spcBef>
            </a:pPr>
            <a:endParaRPr lang="en-US" sz="2800" dirty="0" smtClean="0"/>
          </a:p>
          <a:p>
            <a:pPr marL="698500" indent="-342900">
              <a:spcBef>
                <a:spcPts val="600"/>
              </a:spcBef>
            </a:pPr>
            <a:r>
              <a:rPr lang="en-US" sz="2800" dirty="0" smtClean="0"/>
              <a:t>Column-stores are now offered by all vendors, including Oracle, Microsoft, and IBM</a:t>
            </a:r>
          </a:p>
          <a:p>
            <a:pPr marL="698500" indent="-342900">
              <a:spcBef>
                <a:spcPts val="600"/>
              </a:spcBef>
            </a:pP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893"/>
    </mc:Choice>
    <mc:Fallback xmlns="">
      <p:transition xmlns:p14="http://schemas.microsoft.com/office/powerpoint/2010/main" advTm="408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9B14C-AB84-3D44-97F0-882AC5E3B928}" type="slidenum">
              <a:rPr lang="en-US"/>
              <a:pPr/>
              <a:t>33</a:t>
            </a:fld>
            <a:endParaRPr lang="en-US"/>
          </a:p>
        </p:txBody>
      </p:sp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-25400" y="-63500"/>
            <a:ext cx="9182100" cy="1104900"/>
          </a:xfrm>
          <a:ln/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431800" y="673100"/>
            <a:ext cx="9359900" cy="6413500"/>
          </a:xfrm>
          <a:ln/>
        </p:spPr>
        <p:txBody>
          <a:bodyPr/>
          <a:lstStyle/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C-Store </a:t>
            </a:r>
            <a:r>
              <a:rPr lang="en-US" dirty="0" smtClean="0"/>
              <a:t>is a “next gen” column-oriented databases</a:t>
            </a:r>
            <a:endParaRPr lang="en-US" dirty="0"/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Key </a:t>
            </a:r>
            <a:r>
              <a:rPr lang="en-US" dirty="0" smtClean="0"/>
              <a:t>New Ideas</a:t>
            </a:r>
            <a:r>
              <a:rPr lang="en-US" dirty="0"/>
              <a:t>: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Late </a:t>
            </a:r>
            <a:r>
              <a:rPr lang="en-US" dirty="0"/>
              <a:t>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Compression &amp; direct operation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Fast load via “write optimized store”</a:t>
            </a:r>
            <a:endParaRPr lang="en-US" dirty="0"/>
          </a:p>
          <a:p>
            <a:pPr marL="1549400" lvl="2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Row-stores do a poor job of emulation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better support for compression, late 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support for narrow tuples, efficient merge joins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dirty="0"/>
          </a:p>
          <a:p>
            <a:pPr marL="1206500" lvl="2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-Store:  </a:t>
            </a:r>
            <a:r>
              <a:rPr lang="en-US" u="sng" dirty="0">
                <a:hlinkClick r:id="rId4"/>
              </a:rPr>
              <a:t>http</a:t>
            </a:r>
            <a:r>
              <a:rPr lang="en-US" u="sng" dirty="0" smtClean="0">
                <a:hlinkClick r:id="rId4"/>
              </a:rPr>
              <a:t>://db.csail.mit.edu</a:t>
            </a:r>
            <a:r>
              <a:rPr lang="en-US" u="sng" dirty="0">
                <a:hlinkClick r:id="rId4"/>
              </a:rPr>
              <a:t>/cstore</a:t>
            </a:r>
            <a:endParaRPr lang="en-US" u="sng" dirty="0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algn="ctr"/>
            <a:fld id="{CEC29B62-AF98-6145-AA47-EEF78B3BC790}" type="slidenum">
              <a:rPr lang="en-US" sz="1400">
                <a:latin typeface="Arial"/>
                <a:cs typeface="Arial"/>
              </a:rPr>
              <a:pPr algn="ctr"/>
              <a:t>33</a:t>
            </a:fld>
            <a:endParaRPr lang="en-US" sz="1400" dirty="0">
              <a:latin typeface="Arial"/>
              <a:cs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081"/>
    </mc:Choice>
    <mc:Fallback xmlns="">
      <p:transition xmlns:p14="http://schemas.microsoft.com/office/powerpoint/2010/main" advTm="290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  <a:solidFill>
            <a:srgbClr val="595959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How Long Does a Scan Take?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3190"/>
            <a:ext cx="8229600" cy="11078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Time proportional to amount of data read</a:t>
            </a:r>
          </a:p>
          <a:p>
            <a:r>
              <a:rPr lang="en-US" dirty="0" smtClean="0"/>
              <a:t>Example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846017"/>
              </p:ext>
            </p:extLst>
          </p:nvPr>
        </p:nvGraphicFramePr>
        <p:xfrm>
          <a:off x="1955800" y="32629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5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18861"/>
              </p:ext>
            </p:extLst>
          </p:nvPr>
        </p:nvGraphicFramePr>
        <p:xfrm>
          <a:off x="1955800" y="36566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6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43986"/>
              </p:ext>
            </p:extLst>
          </p:nvPr>
        </p:nvGraphicFramePr>
        <p:xfrm>
          <a:off x="1955800" y="40503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7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408810"/>
              </p:ext>
            </p:extLst>
          </p:nvPr>
        </p:nvGraphicFramePr>
        <p:xfrm>
          <a:off x="1955800" y="44440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8" name="Rectangle 91"/>
          <p:cNvSpPr>
            <a:spLocks/>
          </p:cNvSpPr>
          <p:nvPr/>
        </p:nvSpPr>
        <p:spPr bwMode="auto">
          <a:xfrm>
            <a:off x="3378925" y="2293937"/>
            <a:ext cx="3961426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 smtClean="0">
                <a:solidFill>
                  <a:srgbClr val="837E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“Row” Representation</a:t>
            </a:r>
            <a:endParaRPr lang="en-US" sz="2300" b="1" dirty="0">
              <a:solidFill>
                <a:srgbClr val="837E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9" name="Line 92"/>
          <p:cNvSpPr>
            <a:spLocks noChangeShapeType="1"/>
          </p:cNvSpPr>
          <p:nvPr/>
        </p:nvSpPr>
        <p:spPr bwMode="auto">
          <a:xfrm rot="10800000">
            <a:off x="1308100" y="34407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Line 93"/>
          <p:cNvSpPr>
            <a:spLocks noChangeShapeType="1"/>
          </p:cNvSpPr>
          <p:nvPr/>
        </p:nvSpPr>
        <p:spPr bwMode="auto">
          <a:xfrm rot="10800000">
            <a:off x="1282700" y="46218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Line 94"/>
          <p:cNvSpPr>
            <a:spLocks noChangeShapeType="1"/>
          </p:cNvSpPr>
          <p:nvPr/>
        </p:nvSpPr>
        <p:spPr bwMode="auto">
          <a:xfrm rot="10800000">
            <a:off x="1308100" y="38344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Line 95"/>
          <p:cNvSpPr>
            <a:spLocks noChangeShapeType="1"/>
          </p:cNvSpPr>
          <p:nvPr/>
        </p:nvSpPr>
        <p:spPr bwMode="auto">
          <a:xfrm rot="10800000">
            <a:off x="1308100" y="42789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0862" y="5011384"/>
            <a:ext cx="8575938" cy="185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Even though we only need </a:t>
            </a:r>
            <a:r>
              <a:rPr lang="en-US" i="1" dirty="0" smtClean="0">
                <a:solidFill>
                  <a:prstClr val="black"/>
                </a:solidFill>
                <a:latin typeface="Calibri"/>
              </a:rPr>
              <a:t>price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, </a:t>
            </a:r>
            <a:r>
              <a:rPr lang="en-US" i="1" dirty="0" smtClean="0">
                <a:solidFill>
                  <a:prstClr val="black"/>
                </a:solidFill>
                <a:latin typeface="Calibri"/>
              </a:rPr>
              <a:t>date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i="1" dirty="0" smtClean="0">
                <a:solidFill>
                  <a:prstClr val="black"/>
                </a:solidFill>
                <a:latin typeface="Calibri"/>
              </a:rPr>
              <a:t>symbol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, if data is on disk, must scan over all columns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191"/>
          <p:cNvSpPr>
            <a:spLocks/>
          </p:cNvSpPr>
          <p:nvPr/>
        </p:nvSpPr>
        <p:spPr bwMode="auto">
          <a:xfrm>
            <a:off x="110862" y="968202"/>
            <a:ext cx="9063740" cy="702756"/>
          </a:xfrm>
          <a:prstGeom prst="rect">
            <a:avLst/>
          </a:prstGeom>
          <a:noFill/>
          <a:ln w="381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25399" dir="2700000" algn="ctr" rotWithShape="0">
              <a:schemeClr val="bg2">
                <a:alpha val="70000"/>
              </a:scheme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marL="355600" algn="l" defTabSz="457200" fontAlgn="auto">
              <a:spcBef>
                <a:spcPts val="1100"/>
              </a:spcBef>
              <a:spcAft>
                <a:spcPts val="0"/>
              </a:spcAft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SELECT </a:t>
            </a:r>
            <a:r>
              <a:rPr lang="en-US" sz="2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avg</a:t>
            </a: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(price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) FROM </a:t>
            </a:r>
            <a:r>
              <a:rPr lang="en-US" sz="2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tickstore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 WHERE symbol = 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GM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and date = 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‘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1/17/2007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ＭＳ Ｐゴシック" charset="0"/>
                <a:cs typeface="Courier New" charset="0"/>
                <a:sym typeface="Courier New" charset="0"/>
              </a:rPr>
              <a:t>’</a:t>
            </a:r>
            <a:endParaRPr lang="en-US" sz="2200" b="1" dirty="0">
              <a:solidFill>
                <a:prstClr val="black">
                  <a:lumMod val="65000"/>
                  <a:lumOff val="35000"/>
                </a:prstClr>
              </a:solidFill>
              <a:latin typeface="Courier New" charset="0"/>
              <a:ea typeface="ＭＳ Ｐゴシック" charset="0"/>
              <a:cs typeface="Courier New" charset="0"/>
              <a:sym typeface="Courier New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08368" y="2893584"/>
            <a:ext cx="5993529" cy="370717"/>
            <a:chOff x="2308368" y="2893584"/>
            <a:chExt cx="5993529" cy="370717"/>
          </a:xfrm>
        </p:grpSpPr>
        <p:sp>
          <p:nvSpPr>
            <p:cNvPr id="16" name="Rectangle 15"/>
            <p:cNvSpPr/>
            <p:nvPr/>
          </p:nvSpPr>
          <p:spPr>
            <a:xfrm>
              <a:off x="3590181" y="2893584"/>
              <a:ext cx="654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price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0123" y="2893584"/>
              <a:ext cx="981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quantity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7151" y="2894969"/>
              <a:ext cx="10887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exchange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9473" y="2893584"/>
              <a:ext cx="622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date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08368" y="2893584"/>
              <a:ext cx="87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i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symbol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59077" y="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48615" y="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36885" y="1523999"/>
            <a:ext cx="4440115" cy="451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438400"/>
            <a:ext cx="2705100" cy="2692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189071" y="1608131"/>
            <a:ext cx="3839411" cy="3984334"/>
            <a:chOff x="2189071" y="1608131"/>
            <a:chExt cx="3839411" cy="3984334"/>
          </a:xfrm>
        </p:grpSpPr>
        <p:sp>
          <p:nvSpPr>
            <p:cNvPr id="27" name="TextBox 26"/>
            <p:cNvSpPr txBox="1"/>
            <p:nvPr/>
          </p:nvSpPr>
          <p:spPr>
            <a:xfrm>
              <a:off x="3428865" y="5130800"/>
              <a:ext cx="2599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Magnetic Disk</a:t>
              </a:r>
              <a:endParaRPr lang="en-US" sz="2400" b="1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4689" y="3622301"/>
              <a:ext cx="1143000" cy="558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5289" y="4041401"/>
              <a:ext cx="558800" cy="279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9071" y="1608131"/>
              <a:ext cx="1460500" cy="1879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976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34"/>
    </mc:Choice>
    <mc:Fallback xmlns="">
      <p:transition xmlns:p14="http://schemas.microsoft.com/office/powerpoint/2010/main" advTm="4903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nimBg="1"/>
      <p:bldP spid="10" grpId="0" animBg="1"/>
      <p:bldP spid="11" grpId="0" animBg="1"/>
      <p:bldP spid="12" grpId="0" animBg="1"/>
      <p:bldP spid="14" grpId="0" uiExpand="1" build="p" bldLvl="2"/>
      <p:bldP spid="15" grpId="0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76" y="0"/>
            <a:ext cx="9169575" cy="1143000"/>
          </a:xfrm>
          <a:solidFill>
            <a:srgbClr val="595959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Column Representation Reduces Scan Time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30" y="1340117"/>
            <a:ext cx="8372469" cy="939517"/>
          </a:xfrm>
        </p:spPr>
        <p:txBody>
          <a:bodyPr/>
          <a:lstStyle/>
          <a:p>
            <a:r>
              <a:rPr lang="en-US" dirty="0" smtClean="0"/>
              <a:t>Idea:  Store each column in a separate file</a:t>
            </a:r>
            <a:endParaRPr lang="en-US" dirty="0"/>
          </a:p>
        </p:txBody>
      </p:sp>
      <p:graphicFrame>
        <p:nvGraphicFramePr>
          <p:cNvPr id="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524729"/>
              </p:ext>
            </p:extLst>
          </p:nvPr>
        </p:nvGraphicFramePr>
        <p:xfrm>
          <a:off x="3302001" y="2530784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6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72565"/>
              </p:ext>
            </p:extLst>
          </p:nvPr>
        </p:nvGraphicFramePr>
        <p:xfrm>
          <a:off x="1970088" y="2530784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7" name="Group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208272"/>
              </p:ext>
            </p:extLst>
          </p:nvPr>
        </p:nvGraphicFramePr>
        <p:xfrm>
          <a:off x="46497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8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921023"/>
              </p:ext>
            </p:extLst>
          </p:nvPr>
        </p:nvGraphicFramePr>
        <p:xfrm>
          <a:off x="60594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9" name="Group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30180"/>
              </p:ext>
            </p:extLst>
          </p:nvPr>
        </p:nvGraphicFramePr>
        <p:xfrm>
          <a:off x="74691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0" name="Rectangle 187"/>
          <p:cNvSpPr>
            <a:spLocks/>
          </p:cNvSpPr>
          <p:nvPr/>
        </p:nvSpPr>
        <p:spPr bwMode="auto">
          <a:xfrm>
            <a:off x="4162593" y="1835429"/>
            <a:ext cx="373029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300" b="1" dirty="0" smtClean="0">
                <a:solidFill>
                  <a:srgbClr val="837E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Column Representation</a:t>
            </a:r>
            <a:endParaRPr lang="en-US" sz="2300" b="1" dirty="0">
              <a:solidFill>
                <a:srgbClr val="837E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1" name="Line 188"/>
          <p:cNvSpPr>
            <a:spLocks noChangeShapeType="1"/>
          </p:cNvSpPr>
          <p:nvPr/>
        </p:nvSpPr>
        <p:spPr bwMode="auto">
          <a:xfrm rot="10800000">
            <a:off x="1320801" y="3267384"/>
            <a:ext cx="1982787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2" name="Line 189"/>
          <p:cNvSpPr>
            <a:spLocks noChangeShapeType="1"/>
          </p:cNvSpPr>
          <p:nvPr/>
        </p:nvSpPr>
        <p:spPr bwMode="auto">
          <a:xfrm rot="10800000">
            <a:off x="1322388" y="3661084"/>
            <a:ext cx="6159500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90"/>
          <p:cNvSpPr>
            <a:spLocks/>
          </p:cNvSpPr>
          <p:nvPr/>
        </p:nvSpPr>
        <p:spPr bwMode="auto">
          <a:xfrm>
            <a:off x="181859" y="2805281"/>
            <a:ext cx="1587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700" b="1" dirty="0" smtClean="0">
                <a:solidFill>
                  <a:prstClr val="black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Reads Just 3 Columns</a:t>
            </a:r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4" name="Line 192"/>
          <p:cNvSpPr>
            <a:spLocks noChangeShapeType="1"/>
          </p:cNvSpPr>
          <p:nvPr/>
        </p:nvSpPr>
        <p:spPr bwMode="auto">
          <a:xfrm rot="10800000">
            <a:off x="1309688" y="2543484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93"/>
          <p:cNvSpPr>
            <a:spLocks/>
          </p:cNvSpPr>
          <p:nvPr/>
        </p:nvSpPr>
        <p:spPr bwMode="auto">
          <a:xfrm>
            <a:off x="1970088" y="2530784"/>
            <a:ext cx="13081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94"/>
          <p:cNvSpPr>
            <a:spLocks/>
          </p:cNvSpPr>
          <p:nvPr/>
        </p:nvSpPr>
        <p:spPr bwMode="auto">
          <a:xfrm>
            <a:off x="3290888" y="2530784"/>
            <a:ext cx="13081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95"/>
          <p:cNvSpPr>
            <a:spLocks/>
          </p:cNvSpPr>
          <p:nvPr/>
        </p:nvSpPr>
        <p:spPr bwMode="auto">
          <a:xfrm>
            <a:off x="7456488" y="2530784"/>
            <a:ext cx="13843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9875" y="4244780"/>
            <a:ext cx="9141417" cy="1858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Assuming each column is same size, reduces bytes read from disk by factor of 3/5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2800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987" y="5486400"/>
            <a:ext cx="90190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ea typeface="+mn-ea"/>
                <a:cs typeface="+mn-cs"/>
                <a:sym typeface="Wingdings"/>
              </a:rPr>
              <a:t>In reality, databases are often 100’s of columns</a:t>
            </a:r>
            <a:endParaRPr lang="en-US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410"/>
    </mc:Choice>
    <mc:Fallback xmlns="">
      <p:transition xmlns:p14="http://schemas.microsoft.com/office/powerpoint/2010/main" advTm="5441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nimBg="1"/>
      <p:bldP spid="12" grpId="0" animBg="1"/>
      <p:bldP spid="13" grpId="0" autoUpdateAnimBg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ED7F1-7F3C-FE4B-9D5A-1D7CF2C821CD}" type="slidenum">
              <a:rPr lang="en-US"/>
              <a:pPr/>
              <a:t>6</a:t>
            </a:fld>
            <a:endParaRPr lang="en-US"/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When Are Columns Right?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10200"/>
          </a:xfrm>
          <a:ln/>
        </p:spPr>
        <p:txBody>
          <a:bodyPr/>
          <a:lstStyle/>
          <a:p>
            <a:pPr marL="698500" indent="-342900">
              <a:buFont typeface="Arial"/>
              <a:buChar char="•"/>
            </a:pPr>
            <a:r>
              <a:rPr lang="en-US" sz="2800" b="1" dirty="0"/>
              <a:t>Warehousing</a:t>
            </a:r>
            <a:r>
              <a:rPr lang="en-US" sz="2800" dirty="0"/>
              <a:t> (OLAP)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sz="2800" dirty="0"/>
              <a:t>Read-mostly;  batch update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sz="2800" dirty="0"/>
              <a:t>Queries: Scan and aggregate a few columns</a:t>
            </a:r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sz="2800" dirty="0" smtClean="0"/>
              <a:t>Vs</a:t>
            </a:r>
            <a:r>
              <a:rPr lang="en-US" sz="2800" dirty="0"/>
              <a:t>. Transaction Processing (OLTP)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sz="2800" dirty="0"/>
              <a:t>Write-intensive, mostly single record ops</a:t>
            </a:r>
            <a:r>
              <a:rPr lang="en-US" sz="2800" dirty="0" smtClean="0"/>
              <a:t>.</a:t>
            </a:r>
            <a:endParaRPr lang="en-US" sz="2800" dirty="0"/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sz="2800" b="1" dirty="0"/>
              <a:t>Column-stores: OLAP </a:t>
            </a:r>
            <a:r>
              <a:rPr lang="en-US" sz="2800" b="1" dirty="0" smtClean="0"/>
              <a:t>optimized</a:t>
            </a:r>
            <a:endParaRPr lang="en-US" sz="2800" b="1" dirty="0"/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practice </a:t>
            </a:r>
            <a:r>
              <a:rPr lang="en-US" sz="2800" dirty="0" smtClean="0"/>
              <a:t>&gt;10x performance </a:t>
            </a:r>
            <a:r>
              <a:rPr lang="en-US" sz="2800" dirty="0"/>
              <a:t>on comparable </a:t>
            </a:r>
            <a:r>
              <a:rPr lang="en-US" sz="2800" dirty="0" smtClean="0"/>
              <a:t>HW, for many real world analytic applications</a:t>
            </a:r>
          </a:p>
          <a:p>
            <a:pPr marL="1130300" lvl="1" indent="-342900">
              <a:spcBef>
                <a:spcPts val="600"/>
              </a:spcBef>
              <a:buFont typeface="Arial"/>
              <a:buChar char="•"/>
            </a:pPr>
            <a:r>
              <a:rPr lang="en-US" sz="2800" dirty="0" smtClean="0"/>
              <a:t>True even if w/ Flash or main memory!</a:t>
            </a:r>
          </a:p>
          <a:p>
            <a:pPr marL="355600" indent="0">
              <a:spcBef>
                <a:spcPts val="300"/>
              </a:spcBef>
              <a:buNone/>
            </a:pPr>
            <a:endParaRPr lang="en-US" sz="2800" i="1" dirty="0" smtClean="0"/>
          </a:p>
          <a:p>
            <a:pPr marL="355600" indent="0" algn="ctr">
              <a:spcBef>
                <a:spcPts val="300"/>
              </a:spcBef>
              <a:buNone/>
            </a:pPr>
            <a:r>
              <a:rPr lang="en-US" sz="2800" i="1" dirty="0" smtClean="0"/>
              <a:t>Different architectures for different workloads</a:t>
            </a:r>
            <a:endParaRPr lang="en-US" sz="2800" i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60"/>
    </mc:Choice>
    <mc:Fallback xmlns="">
      <p:transition xmlns:p14="http://schemas.microsoft.com/office/powerpoint/2010/main" advTm="1363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CE1D6-52F4-8B4A-8789-D8601C059C46}" type="slidenum">
              <a:rPr lang="en-US"/>
              <a:pPr/>
              <a:t>7</a:t>
            </a:fld>
            <a:endParaRPr lang="en-US"/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3822700" y="4165600"/>
            <a:ext cx="4800600" cy="2451100"/>
            <a:chOff x="0" y="0"/>
            <a:chExt cx="3024" cy="1544"/>
          </a:xfrm>
          <a:solidFill>
            <a:srgbClr val="D3D4FF"/>
          </a:solidFill>
        </p:grpSpPr>
        <p:sp>
          <p:nvSpPr>
            <p:cNvPr id="17409" name="Oval 1"/>
            <p:cNvSpPr>
              <a:spLocks/>
            </p:cNvSpPr>
            <p:nvPr/>
          </p:nvSpPr>
          <p:spPr bwMode="auto">
            <a:xfrm>
              <a:off x="0" y="1273"/>
              <a:ext cx="3016" cy="271"/>
            </a:xfrm>
            <a:prstGeom prst="ellipse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410" name="Rectangle 2"/>
            <p:cNvSpPr>
              <a:spLocks/>
            </p:cNvSpPr>
            <p:nvPr/>
          </p:nvSpPr>
          <p:spPr bwMode="auto">
            <a:xfrm>
              <a:off x="8" y="132"/>
              <a:ext cx="3016" cy="127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411" name="Oval 3"/>
            <p:cNvSpPr>
              <a:spLocks/>
            </p:cNvSpPr>
            <p:nvPr/>
          </p:nvSpPr>
          <p:spPr bwMode="auto">
            <a:xfrm>
              <a:off x="8" y="0"/>
              <a:ext cx="3016" cy="270"/>
            </a:xfrm>
            <a:prstGeom prst="ellipse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412" name="Rectangle 4"/>
            <p:cNvSpPr>
              <a:spLocks/>
            </p:cNvSpPr>
            <p:nvPr/>
          </p:nvSpPr>
          <p:spPr bwMode="auto">
            <a:xfrm>
              <a:off x="8" y="1377"/>
              <a:ext cx="3016" cy="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82100" cy="1104900"/>
          </a:xfrm>
          <a:ln/>
        </p:spPr>
        <p:txBody>
          <a:bodyPr/>
          <a:lstStyle/>
          <a:p>
            <a:r>
              <a:rPr lang="en-US" dirty="0" err="1" smtClean="0"/>
              <a:t>Vertica</a:t>
            </a:r>
            <a:r>
              <a:rPr lang="en-US" dirty="0" smtClean="0"/>
              <a:t>/C</a:t>
            </a:r>
            <a:r>
              <a:rPr lang="en-US" dirty="0"/>
              <a:t>-</a:t>
            </a:r>
            <a:r>
              <a:rPr lang="en-US" dirty="0" smtClean="0"/>
              <a:t>Store: Rethinking Database Design from the Ground Up</a:t>
            </a:r>
            <a:endParaRPr lang="en-US" dirty="0"/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5554663" y="6086475"/>
            <a:ext cx="17319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900">
                <a:solidFill>
                  <a:schemeClr val="accent1">
                    <a:lumMod val="75000"/>
                  </a:schemeClr>
                </a:solidFill>
                <a:latin typeface="Candara Bold" charset="0"/>
                <a:ea typeface="ＭＳ Ｐゴシック" charset="0"/>
                <a:cs typeface="Candara Bold" charset="0"/>
                <a:sym typeface="Candara Bold" charset="0"/>
              </a:rPr>
              <a:t>Separate Files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5033963" y="6299200"/>
            <a:ext cx="2730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>
                <a:solidFill>
                  <a:schemeClr val="tx1"/>
                </a:solidFill>
                <a:latin typeface="Candara" charset="0"/>
                <a:ea typeface="ＭＳ Ｐゴシック" charset="0"/>
                <a:cs typeface="Candara" charset="0"/>
                <a:sym typeface="Candara" charset="0"/>
              </a:rPr>
              <a:t>Column-based Compression</a:t>
            </a:r>
          </a:p>
        </p:txBody>
      </p:sp>
      <p:grpSp>
        <p:nvGrpSpPr>
          <p:cNvPr id="17428" name="Group 20"/>
          <p:cNvGrpSpPr>
            <a:grpSpLocks/>
          </p:cNvGrpSpPr>
          <p:nvPr/>
        </p:nvGrpSpPr>
        <p:grpSpPr bwMode="auto">
          <a:xfrm>
            <a:off x="1257300" y="1244600"/>
            <a:ext cx="2247900" cy="3714750"/>
            <a:chOff x="0" y="0"/>
            <a:chExt cx="1416" cy="2340"/>
          </a:xfrm>
        </p:grpSpPr>
        <p:sp>
          <p:nvSpPr>
            <p:cNvPr id="17423" name="Rectangle 15"/>
            <p:cNvSpPr>
              <a:spLocks/>
            </p:cNvSpPr>
            <p:nvPr/>
          </p:nvSpPr>
          <p:spPr bwMode="auto">
            <a:xfrm>
              <a:off x="0" y="888"/>
              <a:ext cx="904" cy="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3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Write optimized storage</a:t>
              </a:r>
            </a:p>
          </p:txBody>
        </p:sp>
        <p:sp>
          <p:nvSpPr>
            <p:cNvPr id="17424" name="Rectangle 16"/>
            <p:cNvSpPr>
              <a:spLocks/>
            </p:cNvSpPr>
            <p:nvPr/>
          </p:nvSpPr>
          <p:spPr bwMode="auto">
            <a:xfrm>
              <a:off x="212" y="0"/>
              <a:ext cx="56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200">
                  <a:solidFill>
                    <a:schemeClr val="tx1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Inserts</a:t>
              </a:r>
            </a:p>
          </p:txBody>
        </p:sp>
        <p:sp>
          <p:nvSpPr>
            <p:cNvPr id="17425" name="Rectangle 17"/>
            <p:cNvSpPr>
              <a:spLocks/>
            </p:cNvSpPr>
            <p:nvPr/>
          </p:nvSpPr>
          <p:spPr bwMode="auto">
            <a:xfrm>
              <a:off x="183" y="1860"/>
              <a:ext cx="541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200" dirty="0">
                  <a:solidFill>
                    <a:schemeClr val="tx1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Tuple</a:t>
              </a:r>
            </a:p>
            <a:p>
              <a:r>
                <a:rPr lang="en-US" sz="2200" dirty="0">
                  <a:solidFill>
                    <a:schemeClr val="tx1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Mover</a:t>
              </a:r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816" y="2056"/>
              <a:ext cx="600" cy="248"/>
            </a:xfrm>
            <a:prstGeom prst="rightArrow">
              <a:avLst>
                <a:gd name="adj1" fmla="val 22583"/>
                <a:gd name="adj2" fmla="val 13871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 rot="5400000">
              <a:off x="208" y="568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7432" name="Group 24"/>
          <p:cNvGrpSpPr>
            <a:grpSpLocks/>
          </p:cNvGrpSpPr>
          <p:nvPr/>
        </p:nvGrpSpPr>
        <p:grpSpPr bwMode="auto">
          <a:xfrm>
            <a:off x="6235700" y="2286000"/>
            <a:ext cx="2349500" cy="1968500"/>
            <a:chOff x="0" y="0"/>
            <a:chExt cx="1480" cy="1240"/>
          </a:xfrm>
        </p:grpSpPr>
        <p:sp>
          <p:nvSpPr>
            <p:cNvPr id="17429" name="Rectangle 21"/>
            <p:cNvSpPr>
              <a:spLocks/>
            </p:cNvSpPr>
            <p:nvPr/>
          </p:nvSpPr>
          <p:spPr bwMode="auto">
            <a:xfrm>
              <a:off x="0" y="0"/>
              <a:ext cx="1480" cy="616"/>
            </a:xfrm>
            <a:prstGeom prst="rect">
              <a:avLst/>
            </a:prstGeom>
            <a:solidFill>
              <a:srgbClr val="CAB0A5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Column-oriented query executor</a:t>
              </a:r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 rot="-5400000">
              <a:off x="720" y="856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 rot="5400000">
              <a:off x="240" y="856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7532" name="Group 124"/>
          <p:cNvGrpSpPr>
            <a:grpSpLocks/>
          </p:cNvGrpSpPr>
          <p:nvPr/>
        </p:nvGrpSpPr>
        <p:grpSpPr bwMode="auto">
          <a:xfrm>
            <a:off x="4208463" y="4578350"/>
            <a:ext cx="4389437" cy="1477963"/>
            <a:chOff x="0" y="0"/>
            <a:chExt cx="2764" cy="931"/>
          </a:xfrm>
        </p:grpSpPr>
        <p:sp>
          <p:nvSpPr>
            <p:cNvPr id="17433" name="Rectangle 25"/>
            <p:cNvSpPr>
              <a:spLocks/>
            </p:cNvSpPr>
            <p:nvPr/>
          </p:nvSpPr>
          <p:spPr bwMode="auto">
            <a:xfrm>
              <a:off x="0" y="0"/>
              <a:ext cx="32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SYM</a:t>
              </a:r>
            </a:p>
          </p:txBody>
        </p:sp>
        <p:sp>
          <p:nvSpPr>
            <p:cNvPr id="17434" name="Rectangle 26"/>
            <p:cNvSpPr>
              <a:spLocks/>
            </p:cNvSpPr>
            <p:nvPr/>
          </p:nvSpPr>
          <p:spPr bwMode="auto">
            <a:xfrm>
              <a:off x="556" y="0"/>
              <a:ext cx="437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PRICE</a:t>
              </a:r>
            </a:p>
          </p:txBody>
        </p:sp>
        <p:sp>
          <p:nvSpPr>
            <p:cNvPr id="17435" name="Rectangle 27"/>
            <p:cNvSpPr>
              <a:spLocks/>
            </p:cNvSpPr>
            <p:nvPr/>
          </p:nvSpPr>
          <p:spPr bwMode="auto">
            <a:xfrm>
              <a:off x="1226" y="0"/>
              <a:ext cx="3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VOL</a:t>
              </a:r>
            </a:p>
          </p:txBody>
        </p:sp>
        <p:sp>
          <p:nvSpPr>
            <p:cNvPr id="17436" name="Rectangle 28"/>
            <p:cNvSpPr>
              <a:spLocks/>
            </p:cNvSpPr>
            <p:nvPr/>
          </p:nvSpPr>
          <p:spPr bwMode="auto">
            <a:xfrm>
              <a:off x="1789" y="0"/>
              <a:ext cx="381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EXCH</a:t>
              </a:r>
            </a:p>
          </p:txBody>
        </p:sp>
        <p:sp>
          <p:nvSpPr>
            <p:cNvPr id="17437" name="Rectangle 29"/>
            <p:cNvSpPr>
              <a:spLocks/>
            </p:cNvSpPr>
            <p:nvPr/>
          </p:nvSpPr>
          <p:spPr bwMode="auto">
            <a:xfrm>
              <a:off x="2383" y="0"/>
              <a:ext cx="381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TIME</a:t>
              </a:r>
            </a:p>
          </p:txBody>
        </p:sp>
      </p:grpSp>
      <p:graphicFrame>
        <p:nvGraphicFramePr>
          <p:cNvPr id="17438" name="Group 30"/>
          <p:cNvGraphicFramePr>
            <a:graphicFrameLocks noGrp="1"/>
          </p:cNvGraphicFramePr>
          <p:nvPr/>
        </p:nvGraphicFramePr>
        <p:xfrm>
          <a:off x="4235450" y="4959350"/>
          <a:ext cx="4344988" cy="1234757"/>
        </p:xfrm>
        <a:graphic>
          <a:graphicData uri="http://schemas.openxmlformats.org/drawingml/2006/table">
            <a:tbl>
              <a:tblPr/>
              <a:tblGrid>
                <a:gridCol w="469900"/>
                <a:gridCol w="469900"/>
                <a:gridCol w="469900"/>
                <a:gridCol w="469900"/>
                <a:gridCol w="561975"/>
                <a:gridCol w="266700"/>
                <a:gridCol w="693738"/>
                <a:gridCol w="276225"/>
                <a:gridCol w="66675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100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10244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11245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SUN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58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3455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NQDS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7632" name="Group 224"/>
          <p:cNvGrpSpPr>
            <a:grpSpLocks/>
          </p:cNvGrpSpPr>
          <p:nvPr/>
        </p:nvGrpSpPr>
        <p:grpSpPr bwMode="auto">
          <a:xfrm>
            <a:off x="4525963" y="4806950"/>
            <a:ext cx="3378200" cy="1143000"/>
            <a:chOff x="0" y="0"/>
            <a:chExt cx="2128" cy="720"/>
          </a:xfrm>
        </p:grpSpPr>
        <p:sp>
          <p:nvSpPr>
            <p:cNvPr id="17533" name="Rectangle 125"/>
            <p:cNvSpPr>
              <a:spLocks/>
            </p:cNvSpPr>
            <p:nvPr/>
          </p:nvSpPr>
          <p:spPr bwMode="auto">
            <a:xfrm>
              <a:off x="0" y="0"/>
              <a:ext cx="25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SYM</a:t>
              </a:r>
            </a:p>
          </p:txBody>
        </p:sp>
        <p:sp>
          <p:nvSpPr>
            <p:cNvPr id="17534" name="Rectangle 126"/>
            <p:cNvSpPr>
              <a:spLocks/>
            </p:cNvSpPr>
            <p:nvPr/>
          </p:nvSpPr>
          <p:spPr bwMode="auto">
            <a:xfrm>
              <a:off x="428" y="0"/>
              <a:ext cx="33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PRICE</a:t>
              </a:r>
            </a:p>
          </p:txBody>
        </p:sp>
        <p:sp>
          <p:nvSpPr>
            <p:cNvPr id="17535" name="Rectangle 127"/>
            <p:cNvSpPr>
              <a:spLocks/>
            </p:cNvSpPr>
            <p:nvPr/>
          </p:nvSpPr>
          <p:spPr bwMode="auto">
            <a:xfrm>
              <a:off x="944" y="0"/>
              <a:ext cx="23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VOL</a:t>
              </a:r>
            </a:p>
          </p:txBody>
        </p:sp>
        <p:sp>
          <p:nvSpPr>
            <p:cNvPr id="17536" name="Rectangle 128"/>
            <p:cNvSpPr>
              <a:spLocks/>
            </p:cNvSpPr>
            <p:nvPr/>
          </p:nvSpPr>
          <p:spPr bwMode="auto">
            <a:xfrm>
              <a:off x="1377" y="0"/>
              <a:ext cx="29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EXCH</a:t>
              </a:r>
            </a:p>
          </p:txBody>
        </p:sp>
        <p:sp>
          <p:nvSpPr>
            <p:cNvPr id="17537" name="Rectangle 129"/>
            <p:cNvSpPr>
              <a:spLocks/>
            </p:cNvSpPr>
            <p:nvPr/>
          </p:nvSpPr>
          <p:spPr bwMode="auto">
            <a:xfrm>
              <a:off x="1834" y="0"/>
              <a:ext cx="29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rial"/>
                  <a:ea typeface="ＭＳ Ｐゴシック" charset="0"/>
                  <a:cs typeface="Arial"/>
                </a:rPr>
                <a:t>TIME</a:t>
              </a:r>
            </a:p>
          </p:txBody>
        </p:sp>
      </p:grpSp>
      <p:graphicFrame>
        <p:nvGraphicFramePr>
          <p:cNvPr id="17538" name="Group 130"/>
          <p:cNvGraphicFramePr>
            <a:graphicFrameLocks noGrp="1"/>
          </p:cNvGraphicFramePr>
          <p:nvPr/>
        </p:nvGraphicFramePr>
        <p:xfrm>
          <a:off x="4546600" y="5102225"/>
          <a:ext cx="3348038" cy="846139"/>
        </p:xfrm>
        <a:graphic>
          <a:graphicData uri="http://schemas.openxmlformats.org/drawingml/2006/table">
            <a:tbl>
              <a:tblPr/>
              <a:tblGrid>
                <a:gridCol w="361950"/>
                <a:gridCol w="361950"/>
                <a:gridCol w="361950"/>
                <a:gridCol w="361950"/>
                <a:gridCol w="433388"/>
                <a:gridCol w="206375"/>
                <a:gridCol w="534987"/>
                <a:gridCol w="212725"/>
                <a:gridCol w="512763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100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10244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11245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SUN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58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3455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NQDS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641" name="AutoShape 233"/>
          <p:cNvSpPr>
            <a:spLocks/>
          </p:cNvSpPr>
          <p:nvPr/>
        </p:nvSpPr>
        <p:spPr bwMode="auto">
          <a:xfrm>
            <a:off x="3556000" y="5930900"/>
            <a:ext cx="749300" cy="7493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sp>
        <p:nvSpPr>
          <p:cNvPr id="17643" name="AutoShape 235"/>
          <p:cNvSpPr>
            <a:spLocks/>
          </p:cNvSpPr>
          <p:nvPr/>
        </p:nvSpPr>
        <p:spPr bwMode="auto">
          <a:xfrm>
            <a:off x="8216900" y="1930400"/>
            <a:ext cx="749300" cy="7493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sp>
        <p:nvSpPr>
          <p:cNvPr id="17644" name="AutoShape 236"/>
          <p:cNvSpPr>
            <a:spLocks/>
          </p:cNvSpPr>
          <p:nvPr/>
        </p:nvSpPr>
        <p:spPr bwMode="auto">
          <a:xfrm>
            <a:off x="1295400" y="4064000"/>
            <a:ext cx="406400" cy="4064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Arial"/>
            </a:endParaRPr>
          </a:p>
        </p:txBody>
      </p:sp>
      <p:sp>
        <p:nvSpPr>
          <p:cNvPr id="17645" name="Rectangle 237"/>
          <p:cNvSpPr>
            <a:spLocks/>
          </p:cNvSpPr>
          <p:nvPr/>
        </p:nvSpPr>
        <p:spPr bwMode="auto">
          <a:xfrm>
            <a:off x="0" y="6575264"/>
            <a:ext cx="64135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57200" bIns="0" anchor="ctr"/>
          <a:lstStyle/>
          <a:p>
            <a:r>
              <a:rPr lang="ja-JP" altLang="en-US" sz="18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/>
                <a:ea typeface="ＭＳ Ｐゴシック" charset="0"/>
                <a:cs typeface="Arial"/>
              </a:rPr>
              <a:t>“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/>
                <a:ea typeface="ＭＳ Ｐゴシック" charset="0"/>
                <a:cs typeface="Arial"/>
              </a:rPr>
              <a:t>C-Store: A Column-oriented DBMS</a:t>
            </a:r>
            <a:r>
              <a:rPr lang="ja-JP" altLang="en-US" sz="18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/>
                <a:ea typeface="ＭＳ Ｐゴシック" charset="0"/>
                <a:cs typeface="Arial"/>
              </a:rPr>
              <a:t>”</a:t>
            </a:r>
            <a:r>
              <a:rPr lang="en-US" sz="1800" dirty="0">
                <a:solidFill>
                  <a:schemeClr val="tx2">
                    <a:lumMod val="65000"/>
                    <a:lumOff val="35000"/>
                  </a:schemeClr>
                </a:solidFill>
                <a:latin typeface="Arial"/>
                <a:ea typeface="ＭＳ Ｐゴシック" charset="0"/>
                <a:cs typeface="Arial"/>
              </a:rPr>
              <a:t> -- VLDB 05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0" y="5029200"/>
            <a:ext cx="4800600" cy="1066800"/>
            <a:chOff x="3810000" y="5029200"/>
            <a:chExt cx="4800600" cy="1066800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3810000" y="50292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3810000" y="55626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3810000" y="60960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TextBox 6"/>
          <p:cNvSpPr txBox="1"/>
          <p:nvPr/>
        </p:nvSpPr>
        <p:spPr>
          <a:xfrm>
            <a:off x="228600" y="5105400"/>
            <a:ext cx="2895600" cy="707886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Shared nothing </a:t>
            </a:r>
          </a:p>
          <a:p>
            <a:r>
              <a:rPr lang="en-US" sz="2000" dirty="0">
                <a:solidFill>
                  <a:schemeClr val="bg1"/>
                </a:solidFill>
              </a:rPr>
              <a:t>h</a:t>
            </a:r>
            <a:r>
              <a:rPr lang="en-US" sz="2000" dirty="0" smtClean="0">
                <a:solidFill>
                  <a:schemeClr val="bg1"/>
                </a:solidFill>
              </a:rPr>
              <a:t>orizontal partitioning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utoUpdateAnimBg="0"/>
      <p:bldP spid="17641" grpId="0" animBg="1"/>
      <p:bldP spid="17643" grpId="0" animBg="1"/>
      <p:bldP spid="17644" grpId="0" animBg="1"/>
      <p:bldP spid="17645" grpId="0" autoUpdateAnimBg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8DA0D-F030-8442-B791-35E3CE1BE91C}" type="slidenum">
              <a:rPr lang="en-US"/>
              <a:pPr/>
              <a:t>8</a:t>
            </a:fld>
            <a:endParaRPr 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Column-Oriented DBs Outline</a:t>
            </a:r>
            <a:endParaRPr lang="en-US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305800" cy="4927600"/>
          </a:xfrm>
          <a:ln/>
        </p:spPr>
        <p:txBody>
          <a:bodyPr/>
          <a:lstStyle/>
          <a:p>
            <a:pPr marL="812800" indent="-457200"/>
            <a:r>
              <a:rPr lang="en-US" sz="3000" dirty="0">
                <a:solidFill>
                  <a:srgbClr val="FF651B"/>
                </a:solidFill>
              </a:rPr>
              <a:t>Query Processing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Compression</a:t>
            </a:r>
          </a:p>
          <a:p>
            <a:pPr marL="812800" indent="-457200">
              <a:spcBef>
                <a:spcPts val="500"/>
              </a:spcBef>
            </a:pPr>
            <a:r>
              <a:rPr lang="en-US" sz="3000" dirty="0"/>
              <a:t>Why can</a:t>
            </a:r>
            <a:r>
              <a:rPr lang="ja-JP" altLang="en-US" sz="3000" dirty="0">
                <a:latin typeface="Arial"/>
              </a:rPr>
              <a:t>’</a:t>
            </a:r>
            <a:r>
              <a:rPr lang="en-US" sz="3000" dirty="0"/>
              <a:t>t a commercial row store do this</a:t>
            </a:r>
            <a:r>
              <a:rPr lang="en-US" sz="3000" dirty="0" smtClean="0"/>
              <a:t>?</a:t>
            </a:r>
            <a:endParaRPr lang="en-US" sz="3000" dirty="0"/>
          </a:p>
          <a:p>
            <a:pPr marL="812800" indent="-457200">
              <a:spcBef>
                <a:spcPts val="500"/>
              </a:spcBef>
            </a:pPr>
            <a:r>
              <a:rPr lang="en-US" sz="3000" dirty="0" smtClean="0"/>
              <a:t>What about inserts / loading?</a:t>
            </a:r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12"/>
    </mc:Choice>
    <mc:Fallback xmlns="">
      <p:transition xmlns:p14="http://schemas.microsoft.com/office/powerpoint/2010/main" advTm="101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87F6-EA71-E341-A1B2-16F189D99B5B}" type="slidenum">
              <a:rPr lang="en-US"/>
              <a:pPr/>
              <a:t>9</a:t>
            </a:fld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2514600" cy="2273300"/>
          </a:xfrm>
          <a:ln/>
        </p:spPr>
        <p:txBody>
          <a:bodyPr/>
          <a:lstStyle/>
          <a:p>
            <a:pPr marL="698500" indent="-342900"/>
            <a:r>
              <a:rPr lang="en-US" b="1" dirty="0" smtClean="0"/>
              <a:t>1970’s Style Row </a:t>
            </a:r>
            <a:r>
              <a:rPr lang="en-US" b="1" dirty="0"/>
              <a:t>Store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5486400" y="8890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l">
              <a:spcBef>
                <a:spcPts val="11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algn="l">
              <a:spcBef>
                <a:spcPts val="200"/>
              </a:spcBef>
            </a:pP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1409700" y="4902200"/>
            <a:ext cx="5549900" cy="172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r>
              <a:rPr lang="en-US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19461" name="Group 5"/>
          <p:cNvGraphicFramePr>
            <a:graphicFrameLocks noGrp="1"/>
          </p:cNvGraphicFramePr>
          <p:nvPr/>
        </p:nvGraphicFramePr>
        <p:xfrm>
          <a:off x="1511300" y="5383213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/>
        </p:nvGraphicFramePr>
        <p:xfrm>
          <a:off x="1511300" y="5676900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05" name="Group 49"/>
          <p:cNvGraphicFramePr>
            <a:graphicFrameLocks noGrp="1"/>
          </p:cNvGraphicFramePr>
          <p:nvPr/>
        </p:nvGraphicFramePr>
        <p:xfrm>
          <a:off x="1511300" y="59817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27" name="Group 71"/>
          <p:cNvGraphicFramePr>
            <a:graphicFrameLocks noGrp="1"/>
          </p:cNvGraphicFramePr>
          <p:nvPr/>
        </p:nvGraphicFramePr>
        <p:xfrm>
          <a:off x="1511300" y="62738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19551" name="Group 95"/>
          <p:cNvGrpSpPr>
            <a:grpSpLocks/>
          </p:cNvGrpSpPr>
          <p:nvPr/>
        </p:nvGrpSpPr>
        <p:grpSpPr bwMode="auto">
          <a:xfrm>
            <a:off x="3403600" y="3683000"/>
            <a:ext cx="1562100" cy="1203325"/>
            <a:chOff x="0" y="0"/>
            <a:chExt cx="984" cy="7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 flipH="1">
              <a:off x="488" y="464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19550" name="Rectangle 94"/>
            <p:cNvSpPr>
              <a:spLocks/>
            </p:cNvSpPr>
            <p:nvPr/>
          </p:nvSpPr>
          <p:spPr bwMode="auto">
            <a:xfrm>
              <a:off x="0" y="0"/>
              <a:ext cx="984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19554" name="Group 98"/>
          <p:cNvGrpSpPr>
            <a:grpSpLocks/>
          </p:cNvGrpSpPr>
          <p:nvPr/>
        </p:nvGrpSpPr>
        <p:grpSpPr bwMode="auto">
          <a:xfrm>
            <a:off x="3403600" y="2438400"/>
            <a:ext cx="1600200" cy="1228725"/>
            <a:chOff x="0" y="0"/>
            <a:chExt cx="1008" cy="77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2" name="Rectangle 96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700" b="1">
                  <a:solidFill>
                    <a:schemeClr val="tx1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 flipH="1">
              <a:off x="480" y="464"/>
              <a:ext cx="16" cy="31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9557" name="Group 101"/>
          <p:cNvGrpSpPr>
            <a:grpSpLocks/>
          </p:cNvGrpSpPr>
          <p:nvPr/>
        </p:nvGrpSpPr>
        <p:grpSpPr bwMode="auto">
          <a:xfrm>
            <a:off x="3403600" y="1143000"/>
            <a:ext cx="1600200" cy="1292225"/>
            <a:chOff x="0" y="0"/>
            <a:chExt cx="1008" cy="8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5" name="Rectangle 99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25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r>
                <a:rPr lang="en-US" sz="17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 flipH="1">
              <a:off x="496" y="488"/>
              <a:ext cx="16" cy="326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grpSp>
        <p:nvGrpSpPr>
          <p:cNvPr id="19561" name="Group 105"/>
          <p:cNvGrpSpPr>
            <a:grpSpLocks/>
          </p:cNvGrpSpPr>
          <p:nvPr/>
        </p:nvGrpSpPr>
        <p:grpSpPr bwMode="auto">
          <a:xfrm>
            <a:off x="2520950" y="2032000"/>
            <a:ext cx="3351213" cy="2743200"/>
            <a:chOff x="0" y="0"/>
            <a:chExt cx="2111" cy="1728"/>
          </a:xfrm>
        </p:grpSpPr>
        <p:sp>
          <p:nvSpPr>
            <p:cNvPr id="19558" name="Rectangle 102"/>
            <p:cNvSpPr>
              <a:spLocks/>
            </p:cNvSpPr>
            <p:nvPr/>
          </p:nvSpPr>
          <p:spPr bwMode="auto">
            <a:xfrm>
              <a:off x="1184" y="154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59" name="Rectangle 103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60" name="Rectangle 104"/>
            <p:cNvSpPr>
              <a:spLocks/>
            </p:cNvSpPr>
            <p:nvPr/>
          </p:nvSpPr>
          <p:spPr bwMode="auto">
            <a:xfrm>
              <a:off x="0" y="0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  <p:pic>
        <p:nvPicPr>
          <p:cNvPr id="3" name="Picture 2" descr="disc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991156" cy="19812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836"/>
    </mc:Choice>
    <mc:Fallback xmlns="">
      <p:transition xmlns:p14="http://schemas.microsoft.com/office/powerpoint/2010/main" advTm="698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4|7.6|5.3|8|5.2|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9|23.9|12.9|30.5|7.6|0.8|4.8|4.6|3.8|0.6|0.5|7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|6.3|8.3|2|4|5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6|1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1|28.2|1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.1|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2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6|7.9|8|13.2|7.2|3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8|14.4|19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53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.9|5.8|8.3|20.1|35.3|11.6|3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E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2.2|3.2|9.3|12.7|5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6|23.1|28.2|6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.4|5.3|0.7|0.6|0.5|10|5|6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1|0.5|0.5|0.7|0.7|3.8|0.9|1.5|1.4|7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8.1|14.9|2.7|2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E6|21.4|10.6|4|16.4|12.2|1.6|7.8|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6|1.8|4.6|0.5|0.5|0.5|0.2|3.5|0.8|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2.4|5.4|2.8|3.5|2.3|14.3|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7|14.3|11.5|2.8|2.2|3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Righ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Optima-Medium"/>
        <a:ea typeface=""/>
        <a:cs typeface=""/>
      </a:majorFont>
      <a:minorFont>
        <a:latin typeface="Optima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prstTxWarp prst="textNoShape">
          <a:avLst/>
        </a:prstTxWarp>
        <a:spAutoFit/>
      </a:bodyPr>
      <a:lstStyle>
        <a:defPPr>
          <a:defRPr dirty="0">
            <a:latin typeface="Optima-Medium" pitchFamily="34" charset="0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Horizont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le - Center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Vertic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- Top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Chalkboard"/>
        <a:ea typeface="ヒラギノ明朝 ProN W3"/>
        <a:cs typeface="ヒラギノ明朝 ProN W3"/>
      </a:majorFont>
      <a:minorFont>
        <a:latin typeface="Chalkboard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6740</TotalTime>
  <Pages>0</Pages>
  <Words>2530</Words>
  <Characters>0</Characters>
  <Application>Microsoft Macintosh PowerPoint</Application>
  <PresentationFormat>On-screen Show (4:3)</PresentationFormat>
  <Lines>0</Lines>
  <Paragraphs>788</Paragraphs>
  <Slides>33</Slides>
  <Notes>12</Notes>
  <HiddenSlides>2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Title &amp; Subtitle</vt:lpstr>
      <vt:lpstr>Title &amp; Bullets</vt:lpstr>
      <vt:lpstr>Photo - Horizontal</vt:lpstr>
      <vt:lpstr>Title - Center</vt:lpstr>
      <vt:lpstr>Photo - Vertical</vt:lpstr>
      <vt:lpstr>Title - Top</vt:lpstr>
      <vt:lpstr>Blank</vt:lpstr>
      <vt:lpstr>Title &amp; Bullets - Left</vt:lpstr>
      <vt:lpstr>Title &amp; Bullets - 2 Column</vt:lpstr>
      <vt:lpstr>Title, Bullets &amp; Photo</vt:lpstr>
      <vt:lpstr>Title &amp; Bullets - Right</vt:lpstr>
      <vt:lpstr>Bullets</vt:lpstr>
      <vt:lpstr>1_Office Theme</vt:lpstr>
      <vt:lpstr>2_Office Theme</vt:lpstr>
      <vt:lpstr>6885 Lecture 8 Column Oriented Databases</vt:lpstr>
      <vt:lpstr>What is a database?</vt:lpstr>
      <vt:lpstr>A Database System Answers Queries</vt:lpstr>
      <vt:lpstr>How Long Does a Scan Take?</vt:lpstr>
      <vt:lpstr>Column Representation Reduces Scan Time</vt:lpstr>
      <vt:lpstr>When Are Columns Right?</vt:lpstr>
      <vt:lpstr>Vertica/C-Store: Rethinking Database Design from the Ground Up</vt:lpstr>
      <vt:lpstr>Column-Oriented DBs Outline</vt:lpstr>
      <vt:lpstr>Query Processing Example</vt:lpstr>
      <vt:lpstr>Query Processing Example</vt:lpstr>
      <vt:lpstr>Query Processing Example</vt:lpstr>
      <vt:lpstr>Column-Oriented DBs Outline</vt:lpstr>
      <vt:lpstr>Why Compress?</vt:lpstr>
      <vt:lpstr>Column-Oriented Compression</vt:lpstr>
      <vt:lpstr>Operating on Compressed Data</vt:lpstr>
      <vt:lpstr>Direct Operation Optimizations</vt:lpstr>
      <vt:lpstr>TPC-H Compression Performance</vt:lpstr>
      <vt:lpstr>Compression + Sorting is a Huge Win</vt:lpstr>
      <vt:lpstr>Multiple Physical Sort Orders</vt:lpstr>
      <vt:lpstr>Multiple Physical Sort Orders</vt:lpstr>
      <vt:lpstr>Replication &amp; Recovery</vt:lpstr>
      <vt:lpstr>Commercial Benchmark</vt:lpstr>
      <vt:lpstr>Column-Oriented DBs Outline</vt:lpstr>
      <vt:lpstr>Two Answers</vt:lpstr>
      <vt:lpstr>Emulating a Column Store</vt:lpstr>
      <vt:lpstr>Bottom Line</vt:lpstr>
      <vt:lpstr>2 Vertical Partitioning Problems in Row Stores</vt:lpstr>
      <vt:lpstr>Recommendations for Row-Store Designers</vt:lpstr>
      <vt:lpstr>Column-Oriented DBs Outline</vt:lpstr>
      <vt:lpstr>Write Performance</vt:lpstr>
      <vt:lpstr>When to Rewrite ROS Objects?</vt:lpstr>
      <vt:lpstr>Retrospective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C-Store</dc:title>
  <dc:subject/>
  <dc:creator>Sam Madden</dc:creator>
  <cp:keywords/>
  <dc:description/>
  <cp:lastModifiedBy>Sam Madden</cp:lastModifiedBy>
  <cp:revision>102</cp:revision>
  <dcterms:modified xsi:type="dcterms:W3CDTF">2013-10-01T14:05:06Z</dcterms:modified>
</cp:coreProperties>
</file>